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5" r:id="rId3"/>
    <p:sldId id="278" r:id="rId4"/>
    <p:sldId id="302" r:id="rId5"/>
    <p:sldId id="303" r:id="rId6"/>
    <p:sldId id="281" r:id="rId7"/>
    <p:sldId id="298" r:id="rId8"/>
    <p:sldId id="297" r:id="rId9"/>
    <p:sldId id="301" r:id="rId10"/>
    <p:sldId id="305" r:id="rId11"/>
    <p:sldId id="296" r:id="rId12"/>
    <p:sldId id="304" r:id="rId13"/>
    <p:sldId id="294" r:id="rId14"/>
    <p:sldId id="300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53" autoAdjust="0"/>
  </p:normalViewPr>
  <p:slideViewPr>
    <p:cSldViewPr>
      <p:cViewPr varScale="1">
        <p:scale>
          <a:sx n="74" d="100"/>
          <a:sy n="74" d="100"/>
        </p:scale>
        <p:origin x="9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Sheet1!$B$3:$B$13</c:f>
              <c:strCache>
                <c:ptCount val="11"/>
                <c:pt idx="0">
                  <c:v>Vaikuttaminen ja edunvalvonta</c:v>
                </c:pt>
                <c:pt idx="1">
                  <c:v>Maksullinen koulutus</c:v>
                </c:pt>
                <c:pt idx="2">
                  <c:v>Seminaarit ja tapahtumat</c:v>
                </c:pt>
                <c:pt idx="3">
                  <c:v>Neuvonta</c:v>
                </c:pt>
                <c:pt idx="4">
                  <c:v>Kansainvälistymiseen liittyvä tuki</c:v>
                </c:pt>
                <c:pt idx="5">
                  <c:v>Ulkomaankaupan asiakirjat</c:v>
                </c:pt>
                <c:pt idx="6">
                  <c:v>Jäsentiedotus</c:v>
                </c:pt>
                <c:pt idx="7">
                  <c:v>Julkaisut (esim. kirjat ja kansiot)</c:v>
                </c:pt>
                <c:pt idx="8">
                  <c:v>Liiketoimintaa tukevat kontaktit</c:v>
                </c:pt>
                <c:pt idx="9">
                  <c:v>Verkostot</c:v>
                </c:pt>
                <c:pt idx="10">
                  <c:v>Jokin muu, mikä</c:v>
                </c:pt>
              </c:strCache>
            </c:strRef>
          </c:cat>
          <c:val>
            <c:numRef>
              <c:f>Sheet1!$C$3:$C$13</c:f>
              <c:numCache>
                <c:formatCode>0</c:formatCode>
                <c:ptCount val="11"/>
                <c:pt idx="0">
                  <c:v>11</c:v>
                </c:pt>
                <c:pt idx="1">
                  <c:v>5</c:v>
                </c:pt>
                <c:pt idx="2">
                  <c:v>9</c:v>
                </c:pt>
                <c:pt idx="3">
                  <c:v>7</c:v>
                </c:pt>
                <c:pt idx="4">
                  <c:v>2</c:v>
                </c:pt>
                <c:pt idx="5">
                  <c:v>8</c:v>
                </c:pt>
                <c:pt idx="6">
                  <c:v>12</c:v>
                </c:pt>
                <c:pt idx="7">
                  <c:v>7</c:v>
                </c:pt>
                <c:pt idx="8">
                  <c:v>12</c:v>
                </c:pt>
                <c:pt idx="9">
                  <c:v>17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strRef>
              <c:f>Sheet1!$B$3:$B$13</c:f>
              <c:strCache>
                <c:ptCount val="11"/>
                <c:pt idx="0">
                  <c:v>Vaikuttaminen ja edunvalvonta</c:v>
                </c:pt>
                <c:pt idx="1">
                  <c:v>Maksullinen koulutus</c:v>
                </c:pt>
                <c:pt idx="2">
                  <c:v>Seminaarit ja tapahtumat</c:v>
                </c:pt>
                <c:pt idx="3">
                  <c:v>Neuvonta</c:v>
                </c:pt>
                <c:pt idx="4">
                  <c:v>Kansainvälistymiseen liittyvä tuki</c:v>
                </c:pt>
                <c:pt idx="5">
                  <c:v>Ulkomaankaupan asiakirjat</c:v>
                </c:pt>
                <c:pt idx="6">
                  <c:v>Jäsentiedotus</c:v>
                </c:pt>
                <c:pt idx="7">
                  <c:v>Julkaisut (esim. kirjat ja kansiot)</c:v>
                </c:pt>
                <c:pt idx="8">
                  <c:v>Liiketoimintaa tukevat kontaktit</c:v>
                </c:pt>
                <c:pt idx="9">
                  <c:v>Verkostot</c:v>
                </c:pt>
                <c:pt idx="10">
                  <c:v>Jokin muu, mikä</c:v>
                </c:pt>
              </c:strCache>
            </c:strRef>
          </c:cat>
          <c:val>
            <c:numRef>
              <c:f>Sheet1!$D$3:$D$13</c:f>
              <c:numCache>
                <c:formatCode>0</c:formatCode>
                <c:ptCount val="11"/>
                <c:pt idx="0">
                  <c:v>26</c:v>
                </c:pt>
                <c:pt idx="1">
                  <c:v>30</c:v>
                </c:pt>
                <c:pt idx="2">
                  <c:v>24</c:v>
                </c:pt>
                <c:pt idx="3">
                  <c:v>19</c:v>
                </c:pt>
                <c:pt idx="4">
                  <c:v>7</c:v>
                </c:pt>
                <c:pt idx="5">
                  <c:v>3</c:v>
                </c:pt>
                <c:pt idx="6">
                  <c:v>42</c:v>
                </c:pt>
                <c:pt idx="7">
                  <c:v>18</c:v>
                </c:pt>
                <c:pt idx="8">
                  <c:v>19</c:v>
                </c:pt>
                <c:pt idx="9">
                  <c:v>23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Sheet1!$B$3:$B$13</c:f>
              <c:strCache>
                <c:ptCount val="11"/>
                <c:pt idx="0">
                  <c:v>Vaikuttaminen ja edunvalvonta</c:v>
                </c:pt>
                <c:pt idx="1">
                  <c:v>Maksullinen koulutus</c:v>
                </c:pt>
                <c:pt idx="2">
                  <c:v>Seminaarit ja tapahtumat</c:v>
                </c:pt>
                <c:pt idx="3">
                  <c:v>Neuvonta</c:v>
                </c:pt>
                <c:pt idx="4">
                  <c:v>Kansainvälistymiseen liittyvä tuki</c:v>
                </c:pt>
                <c:pt idx="5">
                  <c:v>Ulkomaankaupan asiakirjat</c:v>
                </c:pt>
                <c:pt idx="6">
                  <c:v>Jäsentiedotus</c:v>
                </c:pt>
                <c:pt idx="7">
                  <c:v>Julkaisut (esim. kirjat ja kansiot)</c:v>
                </c:pt>
                <c:pt idx="8">
                  <c:v>Liiketoimintaa tukevat kontaktit</c:v>
                </c:pt>
                <c:pt idx="9">
                  <c:v>Verkostot</c:v>
                </c:pt>
                <c:pt idx="10">
                  <c:v>Jokin muu, mikä</c:v>
                </c:pt>
              </c:strCache>
            </c:strRef>
          </c:cat>
          <c:val>
            <c:numRef>
              <c:f>Sheet1!$E$3:$E$13</c:f>
              <c:numCache>
                <c:formatCode>0</c:formatCode>
                <c:ptCount val="11"/>
                <c:pt idx="0">
                  <c:v>17</c:v>
                </c:pt>
                <c:pt idx="1">
                  <c:v>21</c:v>
                </c:pt>
                <c:pt idx="2">
                  <c:v>30</c:v>
                </c:pt>
                <c:pt idx="3">
                  <c:v>18</c:v>
                </c:pt>
                <c:pt idx="4">
                  <c:v>13</c:v>
                </c:pt>
                <c:pt idx="5">
                  <c:v>13</c:v>
                </c:pt>
                <c:pt idx="6">
                  <c:v>14</c:v>
                </c:pt>
                <c:pt idx="7">
                  <c:v>20</c:v>
                </c:pt>
                <c:pt idx="8">
                  <c:v>18</c:v>
                </c:pt>
                <c:pt idx="9">
                  <c:v>20</c:v>
                </c:pt>
                <c:pt idx="10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Sheet1!$B$3:$B$13</c:f>
              <c:strCache>
                <c:ptCount val="11"/>
                <c:pt idx="0">
                  <c:v>Vaikuttaminen ja edunvalvonta</c:v>
                </c:pt>
                <c:pt idx="1">
                  <c:v>Maksullinen koulutus</c:v>
                </c:pt>
                <c:pt idx="2">
                  <c:v>Seminaarit ja tapahtumat</c:v>
                </c:pt>
                <c:pt idx="3">
                  <c:v>Neuvonta</c:v>
                </c:pt>
                <c:pt idx="4">
                  <c:v>Kansainvälistymiseen liittyvä tuki</c:v>
                </c:pt>
                <c:pt idx="5">
                  <c:v>Ulkomaankaupan asiakirjat</c:v>
                </c:pt>
                <c:pt idx="6">
                  <c:v>Jäsentiedotus</c:v>
                </c:pt>
                <c:pt idx="7">
                  <c:v>Julkaisut (esim. kirjat ja kansiot)</c:v>
                </c:pt>
                <c:pt idx="8">
                  <c:v>Liiketoimintaa tukevat kontaktit</c:v>
                </c:pt>
                <c:pt idx="9">
                  <c:v>Verkostot</c:v>
                </c:pt>
                <c:pt idx="10">
                  <c:v>Jokin muu, mikä</c:v>
                </c:pt>
              </c:strCache>
            </c:strRef>
          </c:cat>
          <c:val>
            <c:numRef>
              <c:f>Sheet1!$F$3:$F$13</c:f>
              <c:numCache>
                <c:formatCode>0</c:formatCode>
                <c:ptCount val="11"/>
                <c:pt idx="0">
                  <c:v>10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6</c:v>
                </c:pt>
                <c:pt idx="5">
                  <c:v>1</c:v>
                </c:pt>
                <c:pt idx="6">
                  <c:v>3</c:v>
                </c:pt>
                <c:pt idx="7">
                  <c:v>6</c:v>
                </c:pt>
                <c:pt idx="8">
                  <c:v>6</c:v>
                </c:pt>
                <c:pt idx="9">
                  <c:v>4</c:v>
                </c:pt>
                <c:pt idx="10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cat>
            <c:strRef>
              <c:f>Sheet1!$B$3:$B$13</c:f>
              <c:strCache>
                <c:ptCount val="11"/>
                <c:pt idx="0">
                  <c:v>Vaikuttaminen ja edunvalvonta</c:v>
                </c:pt>
                <c:pt idx="1">
                  <c:v>Maksullinen koulutus</c:v>
                </c:pt>
                <c:pt idx="2">
                  <c:v>Seminaarit ja tapahtumat</c:v>
                </c:pt>
                <c:pt idx="3">
                  <c:v>Neuvonta</c:v>
                </c:pt>
                <c:pt idx="4">
                  <c:v>Kansainvälistymiseen liittyvä tuki</c:v>
                </c:pt>
                <c:pt idx="5">
                  <c:v>Ulkomaankaupan asiakirjat</c:v>
                </c:pt>
                <c:pt idx="6">
                  <c:v>Jäsentiedotus</c:v>
                </c:pt>
                <c:pt idx="7">
                  <c:v>Julkaisut (esim. kirjat ja kansiot)</c:v>
                </c:pt>
                <c:pt idx="8">
                  <c:v>Liiketoimintaa tukevat kontaktit</c:v>
                </c:pt>
                <c:pt idx="9">
                  <c:v>Verkostot</c:v>
                </c:pt>
                <c:pt idx="10">
                  <c:v>Jokin muu, mikä</c:v>
                </c:pt>
              </c:strCache>
            </c:strRef>
          </c:cat>
          <c:val>
            <c:numRef>
              <c:f>Sheet1!$G$3:$G$13</c:f>
              <c:numCache>
                <c:formatCode>0</c:formatCode>
                <c:ptCount val="11"/>
                <c:pt idx="0">
                  <c:v>1</c:v>
                </c:pt>
                <c:pt idx="1">
                  <c:v>6</c:v>
                </c:pt>
                <c:pt idx="2">
                  <c:v>0</c:v>
                </c:pt>
                <c:pt idx="3">
                  <c:v>6</c:v>
                </c:pt>
                <c:pt idx="4">
                  <c:v>9</c:v>
                </c:pt>
                <c:pt idx="5">
                  <c:v>11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Sheet1!$H$1</c:f>
              <c:strCache>
                <c:ptCount val="1"/>
                <c:pt idx="0">
                  <c:v>En osaa sanoa</c:v>
                </c:pt>
              </c:strCache>
            </c:strRef>
          </c:tx>
          <c:invertIfNegative val="0"/>
          <c:cat>
            <c:strRef>
              <c:f>Sheet1!$B$3:$B$13</c:f>
              <c:strCache>
                <c:ptCount val="11"/>
                <c:pt idx="0">
                  <c:v>Vaikuttaminen ja edunvalvonta</c:v>
                </c:pt>
                <c:pt idx="1">
                  <c:v>Maksullinen koulutus</c:v>
                </c:pt>
                <c:pt idx="2">
                  <c:v>Seminaarit ja tapahtumat</c:v>
                </c:pt>
                <c:pt idx="3">
                  <c:v>Neuvonta</c:v>
                </c:pt>
                <c:pt idx="4">
                  <c:v>Kansainvälistymiseen liittyvä tuki</c:v>
                </c:pt>
                <c:pt idx="5">
                  <c:v>Ulkomaankaupan asiakirjat</c:v>
                </c:pt>
                <c:pt idx="6">
                  <c:v>Jäsentiedotus</c:v>
                </c:pt>
                <c:pt idx="7">
                  <c:v>Julkaisut (esim. kirjat ja kansiot)</c:v>
                </c:pt>
                <c:pt idx="8">
                  <c:v>Liiketoimintaa tukevat kontaktit</c:v>
                </c:pt>
                <c:pt idx="9">
                  <c:v>Verkostot</c:v>
                </c:pt>
                <c:pt idx="10">
                  <c:v>Jokin muu, mikä</c:v>
                </c:pt>
              </c:strCache>
            </c:strRef>
          </c:cat>
          <c:val>
            <c:numRef>
              <c:f>Sheet1!$H$3:$H$13</c:f>
              <c:numCache>
                <c:formatCode>0</c:formatCode>
                <c:ptCount val="11"/>
                <c:pt idx="0">
                  <c:v>12</c:v>
                </c:pt>
                <c:pt idx="1">
                  <c:v>10</c:v>
                </c:pt>
                <c:pt idx="2">
                  <c:v>7</c:v>
                </c:pt>
                <c:pt idx="3">
                  <c:v>18</c:v>
                </c:pt>
                <c:pt idx="4">
                  <c:v>39</c:v>
                </c:pt>
                <c:pt idx="5">
                  <c:v>40</c:v>
                </c:pt>
                <c:pt idx="6">
                  <c:v>4</c:v>
                </c:pt>
                <c:pt idx="7">
                  <c:v>20</c:v>
                </c:pt>
                <c:pt idx="8">
                  <c:v>19</c:v>
                </c:pt>
                <c:pt idx="9">
                  <c:v>11</c:v>
                </c:pt>
                <c:pt idx="1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711092160"/>
        <c:axId val="1711097600"/>
      </c:barChart>
      <c:catAx>
        <c:axId val="17110921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crossAx val="1711097600"/>
        <c:crosses val="autoZero"/>
        <c:auto val="1"/>
        <c:lblAlgn val="ctr"/>
        <c:lblOffset val="100"/>
        <c:noMultiLvlLbl val="0"/>
      </c:catAx>
      <c:valAx>
        <c:axId val="1711097600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171109216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'Sheet1'!$B$2</c:f>
              <c:strCache>
                <c:ptCount val="1"/>
                <c:pt idx="0">
                  <c:v>Kaikki vastaajat (N=73)</c:v>
                </c:pt>
              </c:strCache>
            </c:strRef>
          </c:tx>
          <c:invertIfNegative val="0"/>
          <c:dLbls>
            <c:numFmt formatCode="#0\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'Sheet1'!$C$1:$D$1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'Sheet1'!$C$2:$D$2</c:f>
              <c:numCache>
                <c:formatCode>0</c:formatCode>
                <c:ptCount val="2"/>
                <c:pt idx="0">
                  <c:v>67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1711106304"/>
        <c:axId val="1711099232"/>
      </c:barChart>
      <c:catAx>
        <c:axId val="1711106304"/>
        <c:scaling>
          <c:orientation val="minMax"/>
        </c:scaling>
        <c:delete val="0"/>
        <c:axPos val="b"/>
        <c:minorGridlines>
          <c:spPr>
            <a:ln>
              <a:solidFill>
                <a:schemeClr val="bg1">
                  <a:lumMod val="75000"/>
                </a:schemeClr>
              </a:solidFill>
            </a:ln>
          </c:spPr>
        </c:minorGridlines>
        <c:numFmt formatCode="General" sourceLinked="0"/>
        <c:majorTickMark val="out"/>
        <c:minorTickMark val="none"/>
        <c:tickLblPos val="low"/>
        <c:crossAx val="1711099232"/>
        <c:crosses val="autoZero"/>
        <c:auto val="1"/>
        <c:lblAlgn val="ctr"/>
        <c:lblOffset val="100"/>
        <c:noMultiLvlLbl val="0"/>
      </c:catAx>
      <c:valAx>
        <c:axId val="171109923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vert270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711106304"/>
        <c:crosses val="autoZero"/>
        <c:crossBetween val="between"/>
      </c:valAx>
    </c:plotArea>
    <c:legend>
      <c:legendPos val="t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711091616"/>
        <c:axId val="1711104672"/>
      </c:barChart>
      <c:catAx>
        <c:axId val="1711091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11104672"/>
        <c:crosses val="autoZero"/>
        <c:auto val="1"/>
        <c:lblAlgn val="ctr"/>
        <c:lblOffset val="100"/>
        <c:noMultiLvlLbl val="0"/>
      </c:catAx>
      <c:valAx>
        <c:axId val="171110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spcFirstLastPara="1" vertOverflow="ellipsis" vert="vert270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71109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99746742183543"/>
          <c:y val="3.8445089457245528E-2"/>
          <c:w val="0.3600253257816457"/>
          <c:h val="6.35890155055902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'Sheet1'!$B$2</c:f>
              <c:strCache>
                <c:ptCount val="1"/>
                <c:pt idx="0">
                  <c:v>Kaikki vastaajat (N=77)</c:v>
                </c:pt>
              </c:strCache>
            </c:strRef>
          </c:tx>
          <c:invertIfNegative val="0"/>
          <c:dLbls>
            <c:numFmt formatCode="#0\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'Sheet1'!$C$1:$M$1</c:f>
              <c:strCache>
                <c:ptCount val="11"/>
                <c:pt idx="0">
                  <c:v>Liikennekysymyksiin vaikuttaminen</c:v>
                </c:pt>
                <c:pt idx="1">
                  <c:v>Aluesuunnitteluun ja kaavoitukseen vaikuttaminen</c:v>
                </c:pt>
                <c:pt idx="2">
                  <c:v>Osaavan työvoiman saatavuuteen vaikuttaminen</c:v>
                </c:pt>
                <c:pt idx="3">
                  <c:v>Koulutuskysymyksiin vaikuttaminen</c:v>
                </c:pt>
                <c:pt idx="4">
                  <c:v>Yritysten näkemysten esiin nostaminen julkisuudessa</c:v>
                </c:pt>
                <c:pt idx="5">
                  <c:v>Yritysten ja julkisen sektorin välisen yhteistyön edistäminen (esim. palvelutuotanto)</c:v>
                </c:pt>
                <c:pt idx="6">
                  <c:v>Terveen kilpailun edistäminen</c:v>
                </c:pt>
                <c:pt idx="7">
                  <c:v>Vastuullisen yritystoiminnan edistäminen</c:v>
                </c:pt>
                <c:pt idx="8">
                  <c:v>Verotukseen vaikuttaminen</c:v>
                </c:pt>
                <c:pt idx="9">
                  <c:v>Sääntelyn vähentäminen</c:v>
                </c:pt>
                <c:pt idx="10">
                  <c:v>Jokin muu, mikä</c:v>
                </c:pt>
              </c:strCache>
            </c:strRef>
          </c:cat>
          <c:val>
            <c:numRef>
              <c:f>'Sheet1'!$C$2:$M$2</c:f>
              <c:numCache>
                <c:formatCode>0</c:formatCode>
                <c:ptCount val="11"/>
                <c:pt idx="0">
                  <c:v>31</c:v>
                </c:pt>
                <c:pt idx="1">
                  <c:v>22</c:v>
                </c:pt>
                <c:pt idx="2">
                  <c:v>39</c:v>
                </c:pt>
                <c:pt idx="3">
                  <c:v>29</c:v>
                </c:pt>
                <c:pt idx="4">
                  <c:v>64</c:v>
                </c:pt>
                <c:pt idx="5">
                  <c:v>34</c:v>
                </c:pt>
                <c:pt idx="6">
                  <c:v>48</c:v>
                </c:pt>
                <c:pt idx="7">
                  <c:v>39</c:v>
                </c:pt>
                <c:pt idx="8">
                  <c:v>23</c:v>
                </c:pt>
                <c:pt idx="9">
                  <c:v>36</c:v>
                </c:pt>
                <c:pt idx="1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1711101952"/>
        <c:axId val="1711099776"/>
      </c:barChart>
      <c:catAx>
        <c:axId val="1711101952"/>
        <c:scaling>
          <c:orientation val="minMax"/>
        </c:scaling>
        <c:delete val="0"/>
        <c:axPos val="b"/>
        <c:minorGridlines>
          <c:spPr>
            <a:ln>
              <a:solidFill>
                <a:schemeClr val="bg1">
                  <a:lumMod val="75000"/>
                </a:schemeClr>
              </a:solidFill>
            </a:ln>
          </c:spPr>
        </c:minorGridlines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fi-FI"/>
          </a:p>
        </c:txPr>
        <c:crossAx val="1711099776"/>
        <c:crosses val="autoZero"/>
        <c:auto val="1"/>
        <c:lblAlgn val="ctr"/>
        <c:lblOffset val="100"/>
        <c:noMultiLvlLbl val="0"/>
      </c:catAx>
      <c:valAx>
        <c:axId val="171109977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vert270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71110195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Sheet1!$B$3:$B$5</c:f>
              <c:strCache>
                <c:ptCount val="3"/>
                <c:pt idx="0">
                  <c:v>Saan riittävästi minulle tärkeää tietoa</c:v>
                </c:pt>
                <c:pt idx="1">
                  <c:v>Kauppakamarin viestintä on kiinnostavaa</c:v>
                </c:pt>
                <c:pt idx="2">
                  <c:v>Kauppakamarin näkyvyys mediassa on hyvä</c:v>
                </c:pt>
              </c:strCache>
            </c:strRef>
          </c:cat>
          <c:val>
            <c:numRef>
              <c:f>Sheet1!$C$3:$C$5</c:f>
              <c:numCache>
                <c:formatCode>0</c:formatCode>
                <c:ptCount val="3"/>
                <c:pt idx="0">
                  <c:v>25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strRef>
              <c:f>Sheet1!$B$3:$B$5</c:f>
              <c:strCache>
                <c:ptCount val="3"/>
                <c:pt idx="0">
                  <c:v>Saan riittävästi minulle tärkeää tietoa</c:v>
                </c:pt>
                <c:pt idx="1">
                  <c:v>Kauppakamarin viestintä on kiinnostavaa</c:v>
                </c:pt>
                <c:pt idx="2">
                  <c:v>Kauppakamarin näkyvyys mediassa on hyvä</c:v>
                </c:pt>
              </c:strCache>
            </c:strRef>
          </c:cat>
          <c:val>
            <c:numRef>
              <c:f>Sheet1!$D$3:$D$5</c:f>
              <c:numCache>
                <c:formatCode>0</c:formatCode>
                <c:ptCount val="3"/>
                <c:pt idx="0">
                  <c:v>32</c:v>
                </c:pt>
                <c:pt idx="1">
                  <c:v>35</c:v>
                </c:pt>
                <c:pt idx="2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Sheet1!$B$3:$B$5</c:f>
              <c:strCache>
                <c:ptCount val="3"/>
                <c:pt idx="0">
                  <c:v>Saan riittävästi minulle tärkeää tietoa</c:v>
                </c:pt>
                <c:pt idx="1">
                  <c:v>Kauppakamarin viestintä on kiinnostavaa</c:v>
                </c:pt>
                <c:pt idx="2">
                  <c:v>Kauppakamarin näkyvyys mediassa on hyvä</c:v>
                </c:pt>
              </c:strCache>
            </c:strRef>
          </c:cat>
          <c:val>
            <c:numRef>
              <c:f>Sheet1!$E$3:$E$5</c:f>
              <c:numCache>
                <c:formatCode>0</c:formatCode>
                <c:ptCount val="3"/>
                <c:pt idx="0">
                  <c:v>13</c:v>
                </c:pt>
                <c:pt idx="1">
                  <c:v>23</c:v>
                </c:pt>
                <c:pt idx="2">
                  <c:v>30</c:v>
                </c:pt>
              </c:numCache>
            </c:numRef>
          </c:val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Sheet1!$B$3:$B$5</c:f>
              <c:strCache>
                <c:ptCount val="3"/>
                <c:pt idx="0">
                  <c:v>Saan riittävästi minulle tärkeää tietoa</c:v>
                </c:pt>
                <c:pt idx="1">
                  <c:v>Kauppakamarin viestintä on kiinnostavaa</c:v>
                </c:pt>
                <c:pt idx="2">
                  <c:v>Kauppakamarin näkyvyys mediassa on hyvä</c:v>
                </c:pt>
              </c:strCache>
            </c:strRef>
          </c:cat>
          <c:val>
            <c:numRef>
              <c:f>Sheet1!$F$3:$F$5</c:f>
              <c:numCache>
                <c:formatCode>0</c:formatCode>
                <c:ptCount val="3"/>
                <c:pt idx="0">
                  <c:v>5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cat>
            <c:strRef>
              <c:f>Sheet1!$B$3:$B$5</c:f>
              <c:strCache>
                <c:ptCount val="3"/>
                <c:pt idx="0">
                  <c:v>Saan riittävästi minulle tärkeää tietoa</c:v>
                </c:pt>
                <c:pt idx="1">
                  <c:v>Kauppakamarin viestintä on kiinnostavaa</c:v>
                </c:pt>
                <c:pt idx="2">
                  <c:v>Kauppakamarin näkyvyys mediassa on hyvä</c:v>
                </c:pt>
              </c:strCache>
            </c:strRef>
          </c:cat>
          <c:val>
            <c:numRef>
              <c:f>Sheet1!$G$3:$G$5</c:f>
              <c:numCache>
                <c:formatCode>0</c:formatCode>
                <c:ptCount val="3"/>
                <c:pt idx="0">
                  <c:v>2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1093248"/>
        <c:axId val="1711094336"/>
      </c:barChart>
      <c:catAx>
        <c:axId val="1711093248"/>
        <c:scaling>
          <c:orientation val="maxMin"/>
        </c:scaling>
        <c:delete val="0"/>
        <c:axPos val="l"/>
        <c:minorGridlines>
          <c:spPr>
            <a:ln>
              <a:solidFill>
                <a:schemeClr val="bg1">
                  <a:lumMod val="75000"/>
                </a:schemeClr>
              </a:solidFill>
            </a:ln>
          </c:spPr>
        </c:minorGridlines>
        <c:numFmt formatCode="General" sourceLinked="0"/>
        <c:majorTickMark val="out"/>
        <c:minorTickMark val="none"/>
        <c:tickLblPos val="low"/>
        <c:crossAx val="1711094336"/>
        <c:crosses val="autoZero"/>
        <c:auto val="1"/>
        <c:lblAlgn val="ctr"/>
        <c:lblOffset val="100"/>
        <c:noMultiLvlLbl val="0"/>
      </c:catAx>
      <c:valAx>
        <c:axId val="1711094336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vert270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crossAx val="171109324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'Sheet1'!$B$2</c:f>
              <c:strCache>
                <c:ptCount val="1"/>
                <c:pt idx="0">
                  <c:v>Kaikki vastaajat (N=77)</c:v>
                </c:pt>
              </c:strCache>
            </c:strRef>
          </c:tx>
          <c:invertIfNegative val="0"/>
          <c:dLbls>
            <c:numFmt formatCode="#0\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'Sheet1'!$C$1:$J$1</c:f>
              <c:strCache>
                <c:ptCount val="8"/>
                <c:pt idx="0">
                  <c:v>Jäsenlehti (printti)</c:v>
                </c:pt>
                <c:pt idx="1">
                  <c:v>Esitteet (esim. koulutuskalenteri)</c:v>
                </c:pt>
                <c:pt idx="2">
                  <c:v>Sähköinen uutiskirje</c:v>
                </c:pt>
                <c:pt idx="3">
                  <c:v>Kauppakamarin nettisivut</c:v>
                </c:pt>
                <c:pt idx="4">
                  <c:v>Henkilökohtainen yhteydenpito (esim. tapaamiset, puhelinkontakti)</c:v>
                </c:pt>
                <c:pt idx="5">
                  <c:v>Sosiaalinen media (esim. Facebook, Twitter)</c:v>
                </c:pt>
                <c:pt idx="6">
                  <c:v>Sähköiset kyselyt</c:v>
                </c:pt>
                <c:pt idx="7">
                  <c:v>Jokin muu, mikä</c:v>
                </c:pt>
              </c:strCache>
            </c:strRef>
          </c:cat>
          <c:val>
            <c:numRef>
              <c:f>'Sheet1'!$C$2:$J$2</c:f>
              <c:numCache>
                <c:formatCode>0</c:formatCode>
                <c:ptCount val="8"/>
                <c:pt idx="0">
                  <c:v>22</c:v>
                </c:pt>
                <c:pt idx="1">
                  <c:v>18</c:v>
                </c:pt>
                <c:pt idx="2">
                  <c:v>88</c:v>
                </c:pt>
                <c:pt idx="3">
                  <c:v>48</c:v>
                </c:pt>
                <c:pt idx="4">
                  <c:v>47</c:v>
                </c:pt>
                <c:pt idx="5">
                  <c:v>12</c:v>
                </c:pt>
                <c:pt idx="6">
                  <c:v>17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1711095424"/>
        <c:axId val="1711095968"/>
      </c:barChart>
      <c:catAx>
        <c:axId val="1711095424"/>
        <c:scaling>
          <c:orientation val="minMax"/>
        </c:scaling>
        <c:delete val="0"/>
        <c:axPos val="b"/>
        <c:minorGridlines>
          <c:spPr>
            <a:ln>
              <a:solidFill>
                <a:schemeClr val="bg1">
                  <a:lumMod val="75000"/>
                </a:schemeClr>
              </a:solidFill>
            </a:ln>
          </c:spPr>
        </c:minorGridlines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fi-FI"/>
          </a:p>
        </c:txPr>
        <c:crossAx val="1711095968"/>
        <c:crosses val="autoZero"/>
        <c:auto val="1"/>
        <c:lblAlgn val="ctr"/>
        <c:lblOffset val="100"/>
        <c:noMultiLvlLbl val="0"/>
      </c:catAx>
      <c:valAx>
        <c:axId val="171109596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vert270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711095424"/>
        <c:crosses val="autoZero"/>
        <c:crossBetween val="between"/>
      </c:valAx>
    </c:plotArea>
    <c:legend>
      <c:legendPos val="t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'Sheet1'!$B$2</c:f>
              <c:strCache>
                <c:ptCount val="1"/>
                <c:pt idx="0">
                  <c:v>Kaikki vastaajat (N=77)</c:v>
                </c:pt>
              </c:strCache>
            </c:strRef>
          </c:tx>
          <c:invertIfNegative val="0"/>
          <c:dLbls>
            <c:numFmt formatCode="#0\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'Sheet1'!$C$1:$M$1</c:f>
              <c:strCache>
                <c:ptCount val="11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</c:strCache>
            </c:strRef>
          </c:cat>
          <c:val>
            <c:numRef>
              <c:f>'Sheet1'!$C$2:$M$2</c:f>
              <c:numCache>
                <c:formatCode>0</c:formatCode>
                <c:ptCount val="11"/>
                <c:pt idx="0">
                  <c:v>21</c:v>
                </c:pt>
                <c:pt idx="1">
                  <c:v>22</c:v>
                </c:pt>
                <c:pt idx="2">
                  <c:v>27</c:v>
                </c:pt>
                <c:pt idx="3">
                  <c:v>12</c:v>
                </c:pt>
                <c:pt idx="4">
                  <c:v>5</c:v>
                </c:pt>
                <c:pt idx="5">
                  <c:v>8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1711100864"/>
        <c:axId val="1711102496"/>
      </c:barChart>
      <c:catAx>
        <c:axId val="1711100864"/>
        <c:scaling>
          <c:orientation val="minMax"/>
        </c:scaling>
        <c:delete val="0"/>
        <c:axPos val="b"/>
        <c:minorGridlines>
          <c:spPr>
            <a:ln>
              <a:solidFill>
                <a:schemeClr val="bg1">
                  <a:lumMod val="75000"/>
                </a:schemeClr>
              </a:solidFill>
            </a:ln>
          </c:spPr>
        </c:minorGridlines>
        <c:numFmt formatCode="General" sourceLinked="0"/>
        <c:majorTickMark val="out"/>
        <c:minorTickMark val="none"/>
        <c:tickLblPos val="low"/>
        <c:crossAx val="1711102496"/>
        <c:crosses val="autoZero"/>
        <c:auto val="1"/>
        <c:lblAlgn val="ctr"/>
        <c:lblOffset val="100"/>
        <c:noMultiLvlLbl val="0"/>
      </c:catAx>
      <c:valAx>
        <c:axId val="17111024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vert270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71110086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99329250510354"/>
          <c:y val="3.6377230657873252E-2"/>
          <c:w val="0.54215150189559635"/>
          <c:h val="0.7630661143274922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85579600"/>
        <c:axId val="1585587760"/>
      </c:barChart>
      <c:catAx>
        <c:axId val="1585579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85587760"/>
        <c:crosses val="autoZero"/>
        <c:auto val="1"/>
        <c:lblAlgn val="ctr"/>
        <c:lblOffset val="100"/>
        <c:noMultiLvlLbl val="0"/>
      </c:catAx>
      <c:valAx>
        <c:axId val="158558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spcFirstLastPara="1" vertOverflow="ellipsis" vert="vert270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8557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'Sheet1'!$B$2</c:f>
              <c:strCache>
                <c:ptCount val="1"/>
                <c:pt idx="0">
                  <c:v>Kaikki vastaajat (N=77)</c:v>
                </c:pt>
              </c:strCache>
            </c:strRef>
          </c:tx>
          <c:invertIfNegative val="0"/>
          <c:dLbls>
            <c:numFmt formatCode="#0\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'Sheet1'!$C$1:$G$1</c:f>
              <c:strCach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strCache>
            </c:strRef>
          </c:cat>
          <c:val>
            <c:numRef>
              <c:f>'Sheet1'!$C$2:$G$2</c:f>
              <c:numCache>
                <c:formatCode>0</c:formatCode>
                <c:ptCount val="5"/>
                <c:pt idx="0">
                  <c:v>17</c:v>
                </c:pt>
                <c:pt idx="1">
                  <c:v>56</c:v>
                </c:pt>
                <c:pt idx="2">
                  <c:v>22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1585586128"/>
        <c:axId val="1585586672"/>
      </c:barChart>
      <c:catAx>
        <c:axId val="1585586128"/>
        <c:scaling>
          <c:orientation val="minMax"/>
        </c:scaling>
        <c:delete val="0"/>
        <c:axPos val="b"/>
        <c:minorGridlines>
          <c:spPr>
            <a:ln>
              <a:solidFill>
                <a:schemeClr val="bg1">
                  <a:lumMod val="75000"/>
                </a:schemeClr>
              </a:solidFill>
            </a:ln>
          </c:spPr>
        </c:minorGridlines>
        <c:numFmt formatCode="General" sourceLinked="0"/>
        <c:majorTickMark val="out"/>
        <c:minorTickMark val="none"/>
        <c:tickLblPos val="low"/>
        <c:crossAx val="1585586672"/>
        <c:crosses val="autoZero"/>
        <c:auto val="1"/>
        <c:lblAlgn val="ctr"/>
        <c:lblOffset val="100"/>
        <c:noMultiLvlLbl val="0"/>
      </c:catAx>
      <c:valAx>
        <c:axId val="15855866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vert270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5855861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750" y="1772816"/>
            <a:ext cx="8064500" cy="1440160"/>
          </a:xfrm>
        </p:spPr>
        <p:txBody>
          <a:bodyPr anchor="b" anchorCtr="0">
            <a:noAutofit/>
          </a:bodyPr>
          <a:lstStyle>
            <a:lvl1pPr>
              <a:defRPr sz="4400" spc="-30" baseline="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750" y="3356992"/>
            <a:ext cx="8064500" cy="864096"/>
          </a:xfrm>
        </p:spPr>
        <p:txBody>
          <a:bodyPr>
            <a:noAutofit/>
          </a:bodyPr>
          <a:lstStyle>
            <a:lvl1pPr marL="0" indent="0" algn="ctr">
              <a:buNone/>
              <a:defRPr sz="2400" spc="-30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39752" y="6308725"/>
            <a:ext cx="6264498" cy="144463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999215"/>
            <a:ext cx="1872208" cy="18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0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77072"/>
            <a:ext cx="8064500" cy="93677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4000" cy="3645024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552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750" y="4077072"/>
            <a:ext cx="8064500" cy="201575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1"/>
            <a:ext cx="1475656" cy="3645024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1547664" y="0"/>
            <a:ext cx="4608512" cy="3645024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228184" y="1"/>
            <a:ext cx="2915816" cy="3645024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408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6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9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9750" y="1772816"/>
            <a:ext cx="8064500" cy="1440160"/>
          </a:xfrm>
        </p:spPr>
        <p:txBody>
          <a:bodyPr anchor="b" anchorCtr="0">
            <a:noAutofit/>
          </a:bodyPr>
          <a:lstStyle>
            <a:lvl1pPr>
              <a:defRPr sz="4400" spc="-30" baseline="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652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8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39750" y="2492896"/>
            <a:ext cx="8064500" cy="1440160"/>
          </a:xfrm>
        </p:spPr>
        <p:txBody>
          <a:bodyPr anchor="ctr" anchorCtr="0">
            <a:noAutofit/>
          </a:bodyPr>
          <a:lstStyle>
            <a:lvl1pPr>
              <a:defRPr sz="4400" spc="-30" baseline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937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2060847"/>
            <a:ext cx="8064500" cy="403197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539750" y="1618134"/>
            <a:ext cx="8064500" cy="431801"/>
          </a:xfrm>
        </p:spPr>
        <p:txBody>
          <a:bodyPr anchor="t" anchorCtr="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2943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3956050" cy="446405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956050" cy="446405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2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1627659"/>
            <a:ext cx="3957638" cy="431801"/>
          </a:xfrm>
        </p:spPr>
        <p:txBody>
          <a:bodyPr anchor="t" anchorCtr="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50" y="2060848"/>
            <a:ext cx="3957638" cy="4031976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7661"/>
            <a:ext cx="3959225" cy="431800"/>
          </a:xfrm>
        </p:spPr>
        <p:txBody>
          <a:bodyPr anchor="t" anchorCtr="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3959225" cy="4031976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5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3956050" cy="446405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43438" y="1628775"/>
            <a:ext cx="3960812" cy="446405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743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 1/2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1327" y="1628776"/>
            <a:ext cx="3956050" cy="4464049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9552" y="1628775"/>
            <a:ext cx="3960812" cy="446405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965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and Pictur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4664"/>
            <a:ext cx="5400402" cy="936774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5400402" cy="446405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39752" y="6308725"/>
            <a:ext cx="3600400" cy="1444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84168" y="0"/>
            <a:ext cx="3059832" cy="68580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909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404664"/>
            <a:ext cx="8064500" cy="93677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1628799"/>
            <a:ext cx="8064500" cy="4464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1600" y="6308725"/>
            <a:ext cx="1368152" cy="144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752" y="6308725"/>
            <a:ext cx="4824536" cy="144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9750" y="6308725"/>
            <a:ext cx="431850" cy="144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227" y="6309320"/>
            <a:ext cx="1303023" cy="13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spc="-3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2800" kern="1200" spc="-30" baseline="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itchFamily="34" charset="0"/>
        <a:buChar char="–"/>
        <a:defRPr sz="2000" kern="1200" spc="-30" baseline="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itchFamily="34" charset="0"/>
        <a:buChar char="–"/>
        <a:defRPr sz="1600" kern="1200" spc="-30" baseline="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1600" kern="1200" spc="-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Jäsentyytyväisyyskysely 2016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Etelä-Karjalan kauppakamari</a:t>
            </a:r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4664"/>
            <a:ext cx="8064500" cy="1119336"/>
          </a:xfrm>
        </p:spPr>
        <p:txBody>
          <a:bodyPr>
            <a:normAutofit fontScale="90000"/>
          </a:bodyPr>
          <a:lstStyle/>
          <a:p>
            <a:r>
              <a:rPr sz="2700" dirty="0" err="1"/>
              <a:t>Millainen</a:t>
            </a:r>
            <a:r>
              <a:rPr sz="2700" dirty="0"/>
              <a:t> </a:t>
            </a:r>
            <a:r>
              <a:rPr sz="2700" dirty="0" err="1"/>
              <a:t>mielikuva</a:t>
            </a:r>
            <a:r>
              <a:rPr sz="2700" dirty="0"/>
              <a:t> </a:t>
            </a:r>
            <a:r>
              <a:rPr sz="2700" dirty="0" err="1"/>
              <a:t>sinulla</a:t>
            </a:r>
            <a:r>
              <a:rPr sz="2700" dirty="0"/>
              <a:t> on </a:t>
            </a:r>
            <a:r>
              <a:rPr sz="2700" dirty="0" err="1"/>
              <a:t>kauppakamarin</a:t>
            </a:r>
            <a:r>
              <a:rPr sz="2700" dirty="0"/>
              <a:t> </a:t>
            </a:r>
            <a:r>
              <a:rPr sz="2700" dirty="0" err="1"/>
              <a:t>viestinnästä</a:t>
            </a:r>
            <a:r>
              <a:rPr sz="2700" dirty="0"/>
              <a:t>? </a:t>
            </a:r>
            <a:r>
              <a:rPr sz="2200" dirty="0" err="1"/>
              <a:t>Vastaa</a:t>
            </a:r>
            <a:r>
              <a:rPr sz="2200" dirty="0"/>
              <a:t> </a:t>
            </a:r>
            <a:r>
              <a:rPr sz="2200" dirty="0" err="1"/>
              <a:t>asteikolla</a:t>
            </a:r>
            <a:r>
              <a:rPr sz="2200" dirty="0"/>
              <a:t> 5-1, </a:t>
            </a:r>
            <a:r>
              <a:rPr sz="2200" dirty="0" err="1"/>
              <a:t>jossa</a:t>
            </a:r>
            <a:r>
              <a:rPr sz="2200" dirty="0"/>
              <a:t> 5=</a:t>
            </a:r>
            <a:r>
              <a:rPr sz="2200" dirty="0" err="1"/>
              <a:t>täysin</a:t>
            </a:r>
            <a:r>
              <a:rPr sz="2200" dirty="0"/>
              <a:t> </a:t>
            </a:r>
            <a:r>
              <a:rPr sz="2200" dirty="0" err="1"/>
              <a:t>samaa</a:t>
            </a:r>
            <a:r>
              <a:rPr sz="2200" dirty="0"/>
              <a:t> </a:t>
            </a:r>
            <a:r>
              <a:rPr sz="2200" dirty="0" err="1"/>
              <a:t>mieltä</a:t>
            </a:r>
            <a:r>
              <a:rPr sz="2200" dirty="0"/>
              <a:t> ja 1=</a:t>
            </a:r>
            <a:r>
              <a:rPr sz="2200" dirty="0" err="1"/>
              <a:t>täysin</a:t>
            </a:r>
            <a:r>
              <a:rPr sz="2200" dirty="0"/>
              <a:t> </a:t>
            </a:r>
            <a:r>
              <a:rPr sz="2200" dirty="0" err="1"/>
              <a:t>eri</a:t>
            </a:r>
            <a:r>
              <a:rPr sz="2200" dirty="0"/>
              <a:t> </a:t>
            </a:r>
            <a:r>
              <a:rPr sz="2200" dirty="0" err="1"/>
              <a:t>mieltä</a:t>
            </a:r>
            <a:r>
              <a:rPr sz="2000" dirty="0"/>
              <a:t>.</a:t>
            </a:r>
            <a:r>
              <a:rPr dirty="0"/>
              <a:t>
</a:t>
            </a:r>
            <a:endParaRPr lang="en-US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42668"/>
              </p:ext>
            </p:extLst>
          </p:nvPr>
        </p:nvGraphicFramePr>
        <p:xfrm>
          <a:off x="1219200" y="1752599"/>
          <a:ext cx="6324600" cy="3429000"/>
        </p:xfrm>
        <a:graphic>
          <a:graphicData uri="http://schemas.openxmlformats.org/drawingml/2006/table">
            <a:tbl>
              <a:tblPr/>
              <a:tblGrid>
                <a:gridCol w="4956422"/>
                <a:gridCol w="1368178"/>
              </a:tblGrid>
              <a:tr h="1714500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Millainen mielikuva sinulla on kauppakamarin viestinnästä? Vastaa asteikolla 5-1, jossa 5=täysin samaa mieltä ja 1=täysin eri mieltä</a:t>
                      </a:r>
                      <a:r>
                        <a:rPr lang="fi-FI" sz="6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Saan riittävästi minulle tärkeää tietoa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Kauppakamarin viestintä on kiinnostavaa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Kauppakamarin näkyvyys mediassa on hyvä</a:t>
                      </a:r>
                      <a:endParaRPr lang="fi-FI" sz="1400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54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914400"/>
            <a:ext cx="8064500" cy="427038"/>
          </a:xfrm>
        </p:spPr>
        <p:txBody>
          <a:bodyPr/>
          <a:lstStyle/>
          <a:p>
            <a:r>
              <a:rPr sz="2800" dirty="0" err="1" smtClean="0"/>
              <a:t>Mit</a:t>
            </a:r>
            <a:r>
              <a:rPr lang="fi-FI" sz="2800" dirty="0" smtClean="0"/>
              <a:t>ä viestintätapoja pidät hyvänä kauppakamarin ja jäsenten välisessä yhteydenpidossa</a:t>
            </a:r>
            <a:r>
              <a:rPr sz="2800" dirty="0" smtClean="0"/>
              <a:t>? </a:t>
            </a:r>
            <a:r>
              <a:rPr sz="2800" dirty="0" err="1"/>
              <a:t>Voit</a:t>
            </a:r>
            <a:r>
              <a:rPr sz="2800" dirty="0"/>
              <a:t> </a:t>
            </a:r>
            <a:r>
              <a:rPr sz="2800" dirty="0" err="1"/>
              <a:t>valita</a:t>
            </a:r>
            <a:r>
              <a:rPr sz="2800" dirty="0"/>
              <a:t> </a:t>
            </a:r>
            <a:r>
              <a:rPr sz="2800" dirty="0" smtClean="0"/>
              <a:t>3</a:t>
            </a:r>
            <a:r>
              <a:rPr lang="fi-FI" sz="2800" dirty="0" smtClean="0"/>
              <a:t> mielestäsi parasta tapaa.</a:t>
            </a:r>
            <a:endParaRPr lang="en-US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750" y="1628799"/>
            <a:ext cx="8451850" cy="4464025"/>
          </a:xfrm>
        </p:spPr>
        <p:txBody>
          <a:bodyPr/>
          <a:lstStyle/>
          <a:p>
            <a:r>
              <a:rPr lang="fi-FI" dirty="0" smtClean="0"/>
              <a:t> sähköinen uutiskirje 88 %</a:t>
            </a:r>
          </a:p>
          <a:p>
            <a:r>
              <a:rPr lang="fi-FI" dirty="0" smtClean="0"/>
              <a:t>kauppakamarin nettisivut 48 %</a:t>
            </a:r>
          </a:p>
          <a:p>
            <a:r>
              <a:rPr lang="fi-FI" dirty="0" smtClean="0"/>
              <a:t>henkilökohtainen yhteydenpito 47%	</a:t>
            </a:r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208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914400"/>
            <a:ext cx="8064500" cy="427038"/>
          </a:xfrm>
        </p:spPr>
        <p:txBody>
          <a:bodyPr/>
          <a:lstStyle/>
          <a:p>
            <a:r>
              <a:rPr sz="2800" dirty="0" err="1" smtClean="0"/>
              <a:t>Mit</a:t>
            </a:r>
            <a:r>
              <a:rPr lang="fi-FI" sz="2800" dirty="0" smtClean="0"/>
              <a:t>ä viestintätapoja pidät hyvänä kauppakamarin ja jäsenten välisessä yhteydenpidossa</a:t>
            </a:r>
            <a:r>
              <a:rPr sz="2800" dirty="0" smtClean="0"/>
              <a:t>? </a:t>
            </a:r>
            <a:r>
              <a:rPr sz="2800" dirty="0" err="1"/>
              <a:t>Voit</a:t>
            </a:r>
            <a:r>
              <a:rPr sz="2800" dirty="0"/>
              <a:t> </a:t>
            </a:r>
            <a:r>
              <a:rPr sz="2800" dirty="0" err="1"/>
              <a:t>valita</a:t>
            </a:r>
            <a:r>
              <a:rPr sz="2800" dirty="0"/>
              <a:t> </a:t>
            </a:r>
            <a:r>
              <a:rPr sz="2800" dirty="0" smtClean="0"/>
              <a:t>3</a:t>
            </a:r>
            <a:r>
              <a:rPr lang="fi-FI" sz="2800" dirty="0" smtClean="0"/>
              <a:t> mielestäsi parasta tapaa.</a:t>
            </a:r>
            <a:endParaRPr lang="en-US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750" y="1628799"/>
            <a:ext cx="8451850" cy="4464025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278344"/>
              </p:ext>
            </p:extLst>
          </p:nvPr>
        </p:nvGraphicFramePr>
        <p:xfrm>
          <a:off x="457200" y="16002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551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Suosittelisitko kokemuksesi perusteella kauppakamarin jäsenyyttä? NPS-luku</a:t>
            </a:r>
            <a:r>
              <a:rPr lang="fi-FI" sz="3200" dirty="0"/>
              <a:t/>
            </a:r>
            <a:br>
              <a:rPr lang="fi-FI" sz="3200" dirty="0"/>
            </a:br>
            <a:r>
              <a:rPr lang="fi-FI" sz="2400" dirty="0" smtClean="0"/>
              <a:t>2016 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750" y="1628799"/>
            <a:ext cx="8299450" cy="5000601"/>
          </a:xfrm>
        </p:spPr>
        <p:txBody>
          <a:bodyPr/>
          <a:lstStyle/>
          <a:p>
            <a:r>
              <a:rPr lang="fi-FI" dirty="0" smtClean="0">
                <a:solidFill>
                  <a:srgbClr val="C00000"/>
                </a:solidFill>
              </a:rPr>
              <a:t>Etelä-Karjalan kauppakamarin  NPS-luku on 25.</a:t>
            </a:r>
          </a:p>
          <a:p>
            <a:r>
              <a:rPr lang="fi-FI" dirty="0" smtClean="0"/>
              <a:t>NPS-luku </a:t>
            </a:r>
            <a:r>
              <a:rPr lang="fi-FI" dirty="0"/>
              <a:t>(Net </a:t>
            </a:r>
            <a:r>
              <a:rPr lang="fi-FI" dirty="0" err="1"/>
              <a:t>Promoter</a:t>
            </a:r>
            <a:r>
              <a:rPr lang="fi-FI" dirty="0"/>
              <a:t> </a:t>
            </a:r>
            <a:r>
              <a:rPr lang="fi-FI" dirty="0" err="1"/>
              <a:t>Score</a:t>
            </a:r>
            <a:r>
              <a:rPr lang="fi-FI" dirty="0"/>
              <a:t>) </a:t>
            </a:r>
            <a:r>
              <a:rPr lang="fi-FI" dirty="0" smtClean="0"/>
              <a:t>saadaan vähentämällä suosittelijoiden prosenttiosuudesta arvostelijoiden prosenttiosuus. </a:t>
            </a:r>
            <a:endParaRPr lang="fi-FI" dirty="0"/>
          </a:p>
          <a:p>
            <a:r>
              <a:rPr lang="fi-FI" dirty="0"/>
              <a:t>arvosanan 10-9 antaneet =</a:t>
            </a:r>
            <a:r>
              <a:rPr lang="fi-FI" b="1" dirty="0" smtClean="0"/>
              <a:t>suosittelijat</a:t>
            </a:r>
            <a:r>
              <a:rPr lang="fi-FI" dirty="0" smtClean="0"/>
              <a:t> </a:t>
            </a:r>
          </a:p>
          <a:p>
            <a:r>
              <a:rPr lang="fi-FI" dirty="0" smtClean="0"/>
              <a:t>arvosanan </a:t>
            </a:r>
            <a:r>
              <a:rPr lang="fi-FI" dirty="0"/>
              <a:t>8-7 </a:t>
            </a:r>
            <a:r>
              <a:rPr lang="fi-FI" dirty="0" smtClean="0"/>
              <a:t>antaneet=neutraalit&gt;jäävät pois </a:t>
            </a:r>
          </a:p>
          <a:p>
            <a:r>
              <a:rPr lang="fi-FI" dirty="0" smtClean="0"/>
              <a:t>arvosanan </a:t>
            </a:r>
            <a:r>
              <a:rPr lang="fi-FI" dirty="0"/>
              <a:t>6-0 </a:t>
            </a:r>
            <a:r>
              <a:rPr lang="fi-FI" dirty="0" smtClean="0"/>
              <a:t>antaneet=</a:t>
            </a:r>
            <a:r>
              <a:rPr lang="fi-FI" b="1" dirty="0" smtClean="0"/>
              <a:t>arvostelijat</a:t>
            </a:r>
          </a:p>
          <a:p>
            <a:pPr marL="0" indent="0">
              <a:buNone/>
            </a:pPr>
            <a:r>
              <a:rPr lang="fi-FI" dirty="0" smtClean="0"/>
              <a:t>NPS-lukua </a:t>
            </a:r>
            <a:r>
              <a:rPr lang="fi-FI" dirty="0"/>
              <a:t>pidetään hyvänä, jos se on positiivinen. Luku +50 on erinomainen (lähde Wikipedia)</a:t>
            </a:r>
            <a:r>
              <a:rPr lang="fi-FI" dirty="0" smtClean="0"/>
              <a:t>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125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93100" cy="936774"/>
          </a:xfrm>
        </p:spPr>
        <p:txBody>
          <a:bodyPr>
            <a:normAutofit fontScale="90000"/>
          </a:bodyPr>
          <a:lstStyle/>
          <a:p>
            <a:r>
              <a:rPr sz="2700" dirty="0" err="1"/>
              <a:t>Suosittelisitko</a:t>
            </a:r>
            <a:r>
              <a:rPr sz="2700" dirty="0"/>
              <a:t> </a:t>
            </a:r>
            <a:r>
              <a:rPr sz="2700" dirty="0" err="1"/>
              <a:t>kokemuksesi</a:t>
            </a:r>
            <a:r>
              <a:rPr sz="2700" dirty="0"/>
              <a:t> </a:t>
            </a:r>
            <a:r>
              <a:rPr sz="2700" dirty="0" err="1"/>
              <a:t>perusteella</a:t>
            </a:r>
            <a:r>
              <a:rPr sz="2700" dirty="0"/>
              <a:t> </a:t>
            </a:r>
            <a:r>
              <a:rPr sz="2700" dirty="0" err="1"/>
              <a:t>kauppakamarin</a:t>
            </a:r>
            <a:r>
              <a:rPr sz="2700" dirty="0"/>
              <a:t> </a:t>
            </a:r>
            <a:r>
              <a:rPr sz="2700" dirty="0" err="1"/>
              <a:t>jäsenyyttä</a:t>
            </a:r>
            <a:r>
              <a:rPr sz="2700" dirty="0" smtClean="0"/>
              <a:t>?</a:t>
            </a:r>
            <a:r>
              <a:rPr lang="fi-FI" sz="3100" dirty="0" smtClean="0"/>
              <a:t/>
            </a:r>
            <a:br>
              <a:rPr lang="fi-FI" sz="3100" dirty="0" smtClean="0"/>
            </a:br>
            <a:r>
              <a:rPr sz="2700" dirty="0" smtClean="0"/>
              <a:t> </a:t>
            </a:r>
            <a:r>
              <a:rPr sz="2200" dirty="0" err="1"/>
              <a:t>Vastaa</a:t>
            </a:r>
            <a:r>
              <a:rPr sz="2200" dirty="0"/>
              <a:t> </a:t>
            </a:r>
            <a:r>
              <a:rPr sz="2200" dirty="0" err="1"/>
              <a:t>asteikolla</a:t>
            </a:r>
            <a:r>
              <a:rPr sz="2200" dirty="0"/>
              <a:t> 10-0, </a:t>
            </a:r>
            <a:r>
              <a:rPr sz="2200" dirty="0" err="1"/>
              <a:t>jossa</a:t>
            </a:r>
            <a:r>
              <a:rPr sz="2200" dirty="0"/>
              <a:t> 10=</a:t>
            </a:r>
            <a:r>
              <a:rPr sz="2200" dirty="0" err="1"/>
              <a:t>ehdottomasti</a:t>
            </a:r>
            <a:r>
              <a:rPr sz="2200" dirty="0"/>
              <a:t> ja 0=</a:t>
            </a:r>
            <a:r>
              <a:rPr sz="2200" dirty="0" err="1"/>
              <a:t>en</a:t>
            </a:r>
            <a:r>
              <a:rPr sz="2200" dirty="0"/>
              <a:t> </a:t>
            </a:r>
            <a:r>
              <a:rPr sz="2200" dirty="0" err="1"/>
              <a:t>missään</a:t>
            </a:r>
            <a:r>
              <a:rPr sz="2200" dirty="0"/>
              <a:t> </a:t>
            </a:r>
            <a:r>
              <a:rPr sz="2200" dirty="0" err="1" smtClean="0"/>
              <a:t>nimessä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297783"/>
              </p:ext>
            </p:extLst>
          </p:nvPr>
        </p:nvGraphicFramePr>
        <p:xfrm>
          <a:off x="539750" y="1628774"/>
          <a:ext cx="806450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220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750" y="404664"/>
            <a:ext cx="8064500" cy="1043136"/>
          </a:xfrm>
        </p:spPr>
        <p:txBody>
          <a:bodyPr/>
          <a:lstStyle/>
          <a:p>
            <a:r>
              <a:rPr lang="fi-FI" sz="2400" dirty="0" smtClean="0"/>
              <a:t>Minkä yleisarvosanan annat kauppakamarin toiminnasta.</a:t>
            </a:r>
            <a:br>
              <a:rPr lang="fi-FI" sz="2400" dirty="0" smtClean="0"/>
            </a:br>
            <a:r>
              <a:rPr lang="fi-FI" sz="3200" dirty="0" smtClean="0"/>
              <a:t> </a:t>
            </a:r>
            <a:r>
              <a:rPr lang="fi-FI" sz="2000" dirty="0" smtClean="0"/>
              <a:t>Vastaa asteikolla 5-1, jossa 5 on eriomainen ja 1 on heikko.</a:t>
            </a:r>
            <a:endParaRPr lang="fi-FI" sz="20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442066"/>
              </p:ext>
            </p:extLst>
          </p:nvPr>
        </p:nvGraphicFramePr>
        <p:xfrm>
          <a:off x="357396" y="1447800"/>
          <a:ext cx="8558003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703899"/>
              </p:ext>
            </p:extLst>
          </p:nvPr>
        </p:nvGraphicFramePr>
        <p:xfrm>
          <a:off x="539750" y="1524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6477000" y="2286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3,8</a:t>
            </a:r>
            <a:br>
              <a:rPr lang="fi-FI" dirty="0" smtClean="0"/>
            </a:br>
            <a:r>
              <a:rPr lang="fi-FI" dirty="0" smtClean="0"/>
              <a:t>Keskiarvo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793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4492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 smtClean="0"/>
              <a:t>Jäsentyytyväisyyskyselyn  toteutus 2016</a:t>
            </a:r>
            <a:endParaRPr lang="fi-FI" dirty="0"/>
          </a:p>
        </p:txBody>
      </p:sp>
      <p:sp>
        <p:nvSpPr>
          <p:cNvPr id="22531" name="Sisällön paikkamerkki 2"/>
          <p:cNvSpPr>
            <a:spLocks noGrp="1"/>
          </p:cNvSpPr>
          <p:nvPr>
            <p:ph idx="1"/>
          </p:nvPr>
        </p:nvSpPr>
        <p:spPr>
          <a:xfrm>
            <a:off x="285750" y="1357313"/>
            <a:ext cx="8858250" cy="507206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fi-FI" sz="2200" dirty="0" smtClean="0"/>
              <a:t>Kohderyhmän muodostivat kauppakamarin  jäsenyhteisöiden yhteyshenkilöt. </a:t>
            </a:r>
            <a:r>
              <a:rPr lang="fi-FI" sz="2200" dirty="0" err="1" smtClean="0"/>
              <a:t>Huom</a:t>
            </a:r>
            <a:r>
              <a:rPr lang="fi-FI" sz="2200" dirty="0" smtClean="0"/>
              <a:t>! aikaisemmilla kerroilla kysely on lähetetty myös kaikille kauppakamarin luottamushenkilöille.</a:t>
            </a:r>
          </a:p>
          <a:p>
            <a:pPr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fi-FI" sz="2200" dirty="0" smtClean="0"/>
              <a:t>Tutkimus toteutettiin sähköposti-informoituna web-kyselynä</a:t>
            </a:r>
            <a:br>
              <a:rPr lang="fi-FI" sz="2200" dirty="0" smtClean="0"/>
            </a:br>
            <a:r>
              <a:rPr lang="fi-FI" sz="2200" dirty="0" smtClean="0"/>
              <a:t>viikoilla 20-22.</a:t>
            </a:r>
          </a:p>
          <a:p>
            <a:pPr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fi-FI" sz="2200" dirty="0" smtClean="0"/>
              <a:t>Tutkimukseen vastasi 77  kohderyhmään kuuluvaa henkilöä. Vastausprosentti oli  16 %. </a:t>
            </a:r>
          </a:p>
          <a:p>
            <a:pPr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fi-FI" sz="2200" dirty="0" smtClean="0"/>
              <a:t>Vastausasteikkoja ja kysymysten muotoiluja on muutettu niin, etteivät tulokset ole suoraan vertailukelpoisia aikaisempien jäsenkyselyiden tuloksiin.</a:t>
            </a:r>
            <a:endParaRPr lang="fi-FI" sz="2400" dirty="0" smtClean="0"/>
          </a:p>
          <a:p>
            <a:pPr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fi-FI" dirty="0" smtClean="0"/>
          </a:p>
          <a:p>
            <a:pPr eaLnBrk="1" fontAlgn="auto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fi-FI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>
          <a:xfrm>
            <a:off x="428625" y="620713"/>
            <a:ext cx="8229600" cy="669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sz="2400" dirty="0" smtClean="0"/>
              <a:t>Vastaajien taustatiedot 2016 </a:t>
            </a:r>
            <a:br>
              <a:rPr lang="fi-FI" sz="2400" dirty="0" smtClean="0"/>
            </a:br>
            <a:endParaRPr lang="fi-FI" sz="2400" dirty="0" smtClean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963774"/>
              </p:ext>
            </p:extLst>
          </p:nvPr>
        </p:nvGraphicFramePr>
        <p:xfrm>
          <a:off x="533400" y="1125538"/>
          <a:ext cx="7315199" cy="4360858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899354"/>
                <a:gridCol w="1415845"/>
              </a:tblGrid>
              <a:tr h="307517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/>
                        <a:t>2016</a:t>
                      </a:r>
                      <a:endParaRPr lang="fi-FI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07517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Mikä on yrityksenne/organisaationne pääasiallinen toimiala?</a:t>
                      </a:r>
                      <a:endParaRPr lang="fi-FI" sz="1400" dirty="0"/>
                    </a:p>
                  </a:txBody>
                  <a:tcPr marL="0" marR="0" marT="0" marB="0" anchor="ctr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N=77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  <a:tr h="316787">
                <a:tc>
                  <a:txBody>
                    <a:bodyPr/>
                    <a:lstStyle/>
                    <a:p>
                      <a:r>
                        <a:rPr lang="fi-FI" sz="1400" dirty="0"/>
                        <a:t>Teollisuus 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18 %</a:t>
                      </a:r>
                      <a:endParaRPr lang="fi-FI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16787">
                <a:tc>
                  <a:txBody>
                    <a:bodyPr/>
                    <a:lstStyle/>
                    <a:p>
                      <a:r>
                        <a:rPr lang="fi-FI" sz="1400" dirty="0"/>
                        <a:t>Rakentaminen 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12 %</a:t>
                      </a:r>
                      <a:endParaRPr lang="fi-FI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16787">
                <a:tc>
                  <a:txBody>
                    <a:bodyPr/>
                    <a:lstStyle/>
                    <a:p>
                      <a:r>
                        <a:rPr lang="fi-FI" sz="1400" dirty="0"/>
                        <a:t>Kauppa 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12 %</a:t>
                      </a:r>
                      <a:endParaRPr lang="fi-FI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16787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Palvelut </a:t>
                      </a:r>
                      <a:endParaRPr lang="fi-FI" sz="14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39 %</a:t>
                      </a:r>
                      <a:endParaRPr lang="fi-FI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16787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Julkinen sektori </a:t>
                      </a:r>
                      <a:endParaRPr lang="fi-FI" sz="14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6 %</a:t>
                      </a:r>
                      <a:endParaRPr lang="fi-FI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16787">
                <a:tc>
                  <a:txBody>
                    <a:bodyPr/>
                    <a:lstStyle/>
                    <a:p>
                      <a:r>
                        <a:rPr lang="fi-FI" sz="1400" dirty="0"/>
                        <a:t>Jokin </a:t>
                      </a:r>
                      <a:r>
                        <a:rPr lang="fi-FI" sz="1400" dirty="0" smtClean="0"/>
                        <a:t>muu </a:t>
                      </a:r>
                      <a:r>
                        <a:rPr lang="fi-FI" sz="1400" dirty="0"/>
                        <a:t> 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13 %</a:t>
                      </a:r>
                      <a:endParaRPr lang="fi-FI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07517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Mikä</a:t>
                      </a:r>
                      <a:r>
                        <a:rPr lang="fi-FI" sz="1400" baseline="0" dirty="0" smtClean="0"/>
                        <a:t> on yrityksenne/toimipaikkanne henkilömäärä?</a:t>
                      </a:r>
                      <a:endParaRPr lang="fi-FI" sz="1400" dirty="0"/>
                    </a:p>
                  </a:txBody>
                  <a:tcPr marL="0" marR="0" marT="0" marB="0" anchor="ctr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/>
                        <a:t>N=77</a:t>
                      </a:r>
                      <a:endParaRPr lang="fi-FI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  <a:tr h="307517">
                <a:tc>
                  <a:txBody>
                    <a:bodyPr/>
                    <a:lstStyle/>
                    <a:p>
                      <a:r>
                        <a:rPr lang="fi-FI" sz="1400" dirty="0"/>
                        <a:t>Alle </a:t>
                      </a:r>
                      <a:r>
                        <a:rPr lang="fi-FI" sz="1400" dirty="0" smtClean="0"/>
                        <a:t>5</a:t>
                      </a:r>
                      <a:endParaRPr lang="fi-FI" sz="14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22 %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07517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5 - 9</a:t>
                      </a:r>
                      <a:endParaRPr lang="fi-FI" sz="1400" dirty="0"/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13 %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07517">
                <a:tc>
                  <a:txBody>
                    <a:bodyPr/>
                    <a:lstStyle/>
                    <a:p>
                      <a:r>
                        <a:rPr lang="fi-FI" sz="1400" dirty="0"/>
                        <a:t>10 - 49 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35 %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07517">
                <a:tc>
                  <a:txBody>
                    <a:bodyPr/>
                    <a:lstStyle/>
                    <a:p>
                      <a:r>
                        <a:rPr lang="fi-FI" sz="1400" dirty="0"/>
                        <a:t>50 - 249 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07517">
                <a:tc>
                  <a:txBody>
                    <a:bodyPr/>
                    <a:lstStyle/>
                    <a:p>
                      <a:r>
                        <a:rPr lang="fi-FI" sz="1400" dirty="0"/>
                        <a:t>250 tai enemmän 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i-FI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32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52400"/>
            <a:ext cx="8064500" cy="1189038"/>
          </a:xfrm>
        </p:spPr>
        <p:txBody>
          <a:bodyPr>
            <a:normAutofit/>
          </a:bodyPr>
          <a:lstStyle/>
          <a:p>
            <a:r>
              <a:rPr dirty="0" smtClean="0"/>
              <a:t> </a:t>
            </a:r>
            <a:r>
              <a:rPr sz="2200" dirty="0" err="1"/>
              <a:t>Miten</a:t>
            </a:r>
            <a:r>
              <a:rPr sz="2200" dirty="0"/>
              <a:t> </a:t>
            </a:r>
            <a:r>
              <a:rPr sz="2200" dirty="0" err="1"/>
              <a:t>arvioit</a:t>
            </a:r>
            <a:r>
              <a:rPr sz="2200" dirty="0"/>
              <a:t> </a:t>
            </a:r>
            <a:r>
              <a:rPr lang="fi-FI" sz="2200" dirty="0" smtClean="0"/>
              <a:t>kauppakamarin toimintaan liittyvistä asioista</a:t>
            </a:r>
            <a:r>
              <a:rPr lang="fi-FI" sz="2200" dirty="0"/>
              <a:t> </a:t>
            </a:r>
            <a:r>
              <a:rPr sz="2200" dirty="0" err="1" smtClean="0"/>
              <a:t>saatavaa</a:t>
            </a:r>
            <a:r>
              <a:rPr sz="2200" dirty="0" smtClean="0"/>
              <a:t> </a:t>
            </a:r>
            <a:r>
              <a:rPr sz="2200" dirty="0" err="1"/>
              <a:t>hyötyä</a:t>
            </a:r>
            <a:r>
              <a:rPr sz="2200" dirty="0"/>
              <a:t> </a:t>
            </a:r>
            <a:r>
              <a:rPr sz="2200" dirty="0" err="1"/>
              <a:t>henkilökohtaisesti</a:t>
            </a:r>
            <a:r>
              <a:rPr sz="2200" dirty="0"/>
              <a:t> tai </a:t>
            </a:r>
            <a:r>
              <a:rPr sz="2200" dirty="0" err="1"/>
              <a:t>yrityksenne</a:t>
            </a:r>
            <a:r>
              <a:rPr sz="2200" dirty="0"/>
              <a:t> </a:t>
            </a:r>
            <a:r>
              <a:rPr sz="2200" dirty="0" err="1"/>
              <a:t>kannalta</a:t>
            </a:r>
            <a:r>
              <a:rPr sz="2200" dirty="0"/>
              <a:t>? </a:t>
            </a:r>
            <a:r>
              <a:rPr lang="fi-FI" sz="2200" dirty="0" smtClean="0"/>
              <a:t/>
            </a:r>
            <a:br>
              <a:rPr lang="fi-FI" sz="2200" dirty="0" smtClean="0"/>
            </a:br>
            <a:r>
              <a:rPr sz="2000" dirty="0" err="1" smtClean="0"/>
              <a:t>Vastaa</a:t>
            </a:r>
            <a:r>
              <a:rPr sz="2000" dirty="0" smtClean="0"/>
              <a:t> </a:t>
            </a:r>
            <a:r>
              <a:rPr sz="2000" dirty="0" err="1"/>
              <a:t>asteikolla</a:t>
            </a:r>
            <a:r>
              <a:rPr sz="2000" dirty="0"/>
              <a:t> 5-1, </a:t>
            </a:r>
            <a:r>
              <a:rPr sz="2000" dirty="0" err="1"/>
              <a:t>jossa</a:t>
            </a:r>
            <a:r>
              <a:rPr sz="2000" dirty="0"/>
              <a:t> 5=</a:t>
            </a:r>
            <a:r>
              <a:rPr sz="2000" dirty="0" err="1"/>
              <a:t>erinomainen</a:t>
            </a:r>
            <a:r>
              <a:rPr sz="2000" dirty="0"/>
              <a:t> ja </a:t>
            </a:r>
            <a:r>
              <a:rPr sz="2000" dirty="0" smtClean="0"/>
              <a:t>1=</a:t>
            </a:r>
            <a:r>
              <a:rPr sz="2000" dirty="0" err="1" smtClean="0"/>
              <a:t>huono</a:t>
            </a:r>
            <a:endParaRPr lang="en-US" sz="20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254180"/>
              </p:ext>
            </p:extLst>
          </p:nvPr>
        </p:nvGraphicFramePr>
        <p:xfrm>
          <a:off x="304800" y="1447800"/>
          <a:ext cx="88392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540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52400"/>
            <a:ext cx="8064500" cy="1189038"/>
          </a:xfrm>
        </p:spPr>
        <p:txBody>
          <a:bodyPr>
            <a:normAutofit/>
          </a:bodyPr>
          <a:lstStyle/>
          <a:p>
            <a:r>
              <a:rPr dirty="0" smtClean="0"/>
              <a:t> </a:t>
            </a:r>
            <a:r>
              <a:rPr sz="2200" dirty="0" err="1"/>
              <a:t>Miten</a:t>
            </a:r>
            <a:r>
              <a:rPr sz="2200" dirty="0"/>
              <a:t> </a:t>
            </a:r>
            <a:r>
              <a:rPr sz="2200" dirty="0" err="1"/>
              <a:t>arvioit</a:t>
            </a:r>
            <a:r>
              <a:rPr sz="2200" dirty="0"/>
              <a:t> </a:t>
            </a:r>
            <a:r>
              <a:rPr lang="fi-FI" sz="2200" dirty="0" smtClean="0"/>
              <a:t>kauppakamarin toimintaan liittyvistä asioista</a:t>
            </a:r>
            <a:r>
              <a:rPr lang="fi-FI" sz="2200" dirty="0"/>
              <a:t> </a:t>
            </a:r>
            <a:r>
              <a:rPr sz="2200" dirty="0" err="1" smtClean="0"/>
              <a:t>saatavaa</a:t>
            </a:r>
            <a:r>
              <a:rPr sz="2200" dirty="0" smtClean="0"/>
              <a:t> </a:t>
            </a:r>
            <a:r>
              <a:rPr sz="2200" dirty="0" err="1"/>
              <a:t>hyötyä</a:t>
            </a:r>
            <a:r>
              <a:rPr sz="2200" dirty="0"/>
              <a:t> </a:t>
            </a:r>
            <a:r>
              <a:rPr sz="2200" dirty="0" err="1"/>
              <a:t>henkilökohtaisesti</a:t>
            </a:r>
            <a:r>
              <a:rPr sz="2200" dirty="0"/>
              <a:t> tai </a:t>
            </a:r>
            <a:r>
              <a:rPr sz="2200" dirty="0" err="1"/>
              <a:t>yrityksenne</a:t>
            </a:r>
            <a:r>
              <a:rPr sz="2200" dirty="0"/>
              <a:t> </a:t>
            </a:r>
            <a:r>
              <a:rPr sz="2200" dirty="0" err="1"/>
              <a:t>kannalta</a:t>
            </a:r>
            <a:r>
              <a:rPr sz="2200" dirty="0"/>
              <a:t>? </a:t>
            </a:r>
            <a:r>
              <a:rPr lang="fi-FI" sz="2200" dirty="0" smtClean="0"/>
              <a:t/>
            </a:r>
            <a:br>
              <a:rPr lang="fi-FI" sz="2200" dirty="0" smtClean="0"/>
            </a:br>
            <a:r>
              <a:rPr sz="2000" dirty="0" err="1" smtClean="0"/>
              <a:t>Vastaa</a:t>
            </a:r>
            <a:r>
              <a:rPr sz="2000" dirty="0" smtClean="0"/>
              <a:t> </a:t>
            </a:r>
            <a:r>
              <a:rPr sz="2000" dirty="0" err="1"/>
              <a:t>asteikolla</a:t>
            </a:r>
            <a:r>
              <a:rPr sz="2000" dirty="0"/>
              <a:t> 5-1, </a:t>
            </a:r>
            <a:r>
              <a:rPr sz="2000" dirty="0" err="1"/>
              <a:t>jossa</a:t>
            </a:r>
            <a:r>
              <a:rPr sz="2000" dirty="0"/>
              <a:t> 5=</a:t>
            </a:r>
            <a:r>
              <a:rPr sz="2000" dirty="0" err="1"/>
              <a:t>erinomainen</a:t>
            </a:r>
            <a:r>
              <a:rPr sz="2000" dirty="0"/>
              <a:t> ja </a:t>
            </a:r>
            <a:r>
              <a:rPr sz="2000" dirty="0" smtClean="0"/>
              <a:t>1=</a:t>
            </a:r>
            <a:r>
              <a:rPr sz="2000" dirty="0" err="1" smtClean="0"/>
              <a:t>huono</a:t>
            </a:r>
            <a:endParaRPr lang="en-US" sz="2000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038389"/>
              </p:ext>
            </p:extLst>
          </p:nvPr>
        </p:nvGraphicFramePr>
        <p:xfrm>
          <a:off x="457200" y="1752600"/>
          <a:ext cx="7931150" cy="4954349"/>
        </p:xfrm>
        <a:graphic>
          <a:graphicData uri="http://schemas.openxmlformats.org/drawingml/2006/table">
            <a:tbl>
              <a:tblPr/>
              <a:tblGrid>
                <a:gridCol w="6175991"/>
                <a:gridCol w="1755159"/>
              </a:tblGrid>
              <a:tr h="313811">
                <a:tc rowSpan="2"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</a:pPr>
                      <a:r>
                        <a:rPr lang="fi-FI" sz="6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Kaikki vastaajat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235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N=77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794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b="1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Alla on lueteltu kauppakamarin toimintaan ja palveluihin liittyviä asioita. Miten arvioit niistä saatavaa hyötyä henkilökohtaisesti tai yrityksenne kannalta? Vastaa asteikolla 5-1, jossa 5=erinomainen ja 1=huono.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b="1" dirty="0" smtClean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Keskiarvo</a:t>
                      </a:r>
                      <a:endParaRPr lang="fi-FI" sz="1400" b="1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CDC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Vaikuttaminen ja edunvalvonta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Maksullinen koulutus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Seminaarit ja tapahtumat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Neuvonta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Kansainvälistymiseen liittyvä tuki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2,65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Ulkomaankaupan asiakirjat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2,89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Jäsentiedotus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Julkaisut (esim. kirjat ja kansiot)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Liiketoimintaa tukevat kontaktit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235"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Verkostot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</a:pPr>
                      <a:r>
                        <a:rPr lang="fi-FI" sz="1400" dirty="0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</a:rPr>
                        <a:t>3,83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1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Oletteko käyttäneet kauppakamarin palveluita viimeisen vuoden aikana?</a:t>
            </a:r>
            <a:endParaRPr lang="fi-FI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750" y="1628775"/>
          <a:ext cx="80645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299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M</a:t>
            </a:r>
            <a:r>
              <a:rPr lang="fi-FI" sz="2800" dirty="0" smtClean="0"/>
              <a:t>itkä ovat yrityksenne/organisaationne kannalta tärkeimmät kauppakamarin vaikuttamiskohteet?</a:t>
            </a:r>
            <a:br>
              <a:rPr lang="fi-FI" sz="2800" dirty="0" smtClean="0"/>
            </a:br>
            <a:r>
              <a:rPr lang="fi-FI" sz="2800" dirty="0" smtClean="0"/>
              <a:t> Voit valita 3-5 tärkeintä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5912" y="1341438"/>
            <a:ext cx="8223250" cy="472122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dirty="0"/>
              <a:t>Yritysten näkemysten esiin nostaminen julkisuudessa </a:t>
            </a:r>
            <a:r>
              <a:rPr lang="fi-FI" dirty="0" smtClean="0"/>
              <a:t>64%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Terveen kilpailun edistäminen 48%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Osaavan työvoiman saatavuuteen vaikuttaminen 39%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Vastuullisen yritystoiminnan edistäminen 39%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Sääntelyn vähentäminen 36%</a:t>
            </a:r>
          </a:p>
          <a:p>
            <a:pPr marL="514350" indent="-514350">
              <a:buFont typeface="+mj-lt"/>
              <a:buAutoNum type="arabicPeriod"/>
            </a:pP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478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64500" cy="936774"/>
          </a:xfrm>
        </p:spPr>
        <p:txBody>
          <a:bodyPr/>
          <a:lstStyle/>
          <a:p>
            <a:r>
              <a:rPr lang="fi-FI" sz="2400" dirty="0" smtClean="0"/>
              <a:t>Mitkä ovat yrityksenne/organisaationne kannalta tärkeimmät kauppakamarin vaikuttamiskohteet?</a:t>
            </a:r>
            <a:br>
              <a:rPr lang="fi-FI" sz="2400" dirty="0" smtClean="0"/>
            </a:br>
            <a:r>
              <a:rPr lang="fi-FI" sz="2400" dirty="0" smtClean="0"/>
              <a:t> Voit valita 3-5 tärkeintä</a:t>
            </a:r>
            <a:endParaRPr lang="fi-FI" sz="24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540358"/>
              </p:ext>
            </p:extLst>
          </p:nvPr>
        </p:nvGraphicFramePr>
        <p:xfrm>
          <a:off x="304800" y="1165374"/>
          <a:ext cx="8686800" cy="5616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154564"/>
              </p:ext>
            </p:extLst>
          </p:nvPr>
        </p:nvGraphicFramePr>
        <p:xfrm>
          <a:off x="152400" y="1371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048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4664"/>
            <a:ext cx="8064500" cy="1119336"/>
          </a:xfrm>
        </p:spPr>
        <p:txBody>
          <a:bodyPr>
            <a:normAutofit fontScale="90000"/>
          </a:bodyPr>
          <a:lstStyle/>
          <a:p>
            <a:r>
              <a:rPr sz="2700" dirty="0" err="1"/>
              <a:t>Millainen</a:t>
            </a:r>
            <a:r>
              <a:rPr sz="2700" dirty="0"/>
              <a:t> </a:t>
            </a:r>
            <a:r>
              <a:rPr sz="2700" dirty="0" err="1"/>
              <a:t>mielikuva</a:t>
            </a:r>
            <a:r>
              <a:rPr sz="2700" dirty="0"/>
              <a:t> </a:t>
            </a:r>
            <a:r>
              <a:rPr sz="2700" dirty="0" err="1"/>
              <a:t>sinulla</a:t>
            </a:r>
            <a:r>
              <a:rPr sz="2700" dirty="0"/>
              <a:t> on </a:t>
            </a:r>
            <a:r>
              <a:rPr sz="2700" dirty="0" err="1"/>
              <a:t>kauppakamarin</a:t>
            </a:r>
            <a:r>
              <a:rPr sz="2700" dirty="0"/>
              <a:t> </a:t>
            </a:r>
            <a:r>
              <a:rPr sz="2700" dirty="0" err="1"/>
              <a:t>viestinnästä</a:t>
            </a:r>
            <a:r>
              <a:rPr sz="2700" dirty="0"/>
              <a:t>? </a:t>
            </a:r>
            <a:r>
              <a:rPr sz="2200" dirty="0" err="1"/>
              <a:t>Vastaa</a:t>
            </a:r>
            <a:r>
              <a:rPr sz="2200" dirty="0"/>
              <a:t> </a:t>
            </a:r>
            <a:r>
              <a:rPr sz="2200" dirty="0" err="1"/>
              <a:t>asteikolla</a:t>
            </a:r>
            <a:r>
              <a:rPr sz="2200" dirty="0"/>
              <a:t> 5-1, </a:t>
            </a:r>
            <a:r>
              <a:rPr sz="2200" dirty="0" err="1"/>
              <a:t>jossa</a:t>
            </a:r>
            <a:r>
              <a:rPr sz="2200" dirty="0"/>
              <a:t> 5=</a:t>
            </a:r>
            <a:r>
              <a:rPr sz="2200" dirty="0" err="1"/>
              <a:t>täysin</a:t>
            </a:r>
            <a:r>
              <a:rPr sz="2200" dirty="0"/>
              <a:t> </a:t>
            </a:r>
            <a:r>
              <a:rPr sz="2200" dirty="0" err="1"/>
              <a:t>samaa</a:t>
            </a:r>
            <a:r>
              <a:rPr sz="2200" dirty="0"/>
              <a:t> </a:t>
            </a:r>
            <a:r>
              <a:rPr sz="2200" dirty="0" err="1"/>
              <a:t>mieltä</a:t>
            </a:r>
            <a:r>
              <a:rPr sz="2200" dirty="0"/>
              <a:t> ja 1=</a:t>
            </a:r>
            <a:r>
              <a:rPr sz="2200" dirty="0" err="1"/>
              <a:t>täysin</a:t>
            </a:r>
            <a:r>
              <a:rPr sz="2200" dirty="0"/>
              <a:t> </a:t>
            </a:r>
            <a:r>
              <a:rPr sz="2200" dirty="0" err="1"/>
              <a:t>eri</a:t>
            </a:r>
            <a:r>
              <a:rPr sz="2200" dirty="0"/>
              <a:t> </a:t>
            </a:r>
            <a:r>
              <a:rPr sz="2200" dirty="0" err="1"/>
              <a:t>mieltä</a:t>
            </a:r>
            <a:r>
              <a:rPr sz="2000" dirty="0"/>
              <a:t>.</a:t>
            </a:r>
            <a:r>
              <a:rPr dirty="0"/>
              <a:t>
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481682"/>
              </p:ext>
            </p:extLst>
          </p:nvPr>
        </p:nvGraphicFramePr>
        <p:xfrm>
          <a:off x="539750" y="1600200"/>
          <a:ext cx="8064500" cy="446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45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uppakamari">
  <a:themeElements>
    <a:clrScheme name="Kauppakamari">
      <a:dk1>
        <a:srgbClr val="000000"/>
      </a:dk1>
      <a:lt1>
        <a:sysClr val="window" lastClr="FFFFFF"/>
      </a:lt1>
      <a:dk2>
        <a:srgbClr val="998C7C"/>
      </a:dk2>
      <a:lt2>
        <a:srgbClr val="E0DBD6"/>
      </a:lt2>
      <a:accent1>
        <a:srgbClr val="002663"/>
      </a:accent1>
      <a:accent2>
        <a:srgbClr val="3A75C4"/>
      </a:accent2>
      <a:accent3>
        <a:srgbClr val="006B3F"/>
      </a:accent3>
      <a:accent4>
        <a:srgbClr val="E87511"/>
      </a:accent4>
      <a:accent5>
        <a:srgbClr val="F94F8E"/>
      </a:accent5>
      <a:accent6>
        <a:srgbClr val="AF1E2D"/>
      </a:accent6>
      <a:hlink>
        <a:srgbClr val="3A75C4"/>
      </a:hlink>
      <a:folHlink>
        <a:srgbClr val="002663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kauppakamari</Template>
  <TotalTime>1379</TotalTime>
  <Words>406</Words>
  <Application>Microsoft Office PowerPoint</Application>
  <PresentationFormat>Näytössä katseltava diaesitys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8" baseType="lpstr">
      <vt:lpstr>Arial</vt:lpstr>
      <vt:lpstr>Verdana</vt:lpstr>
      <vt:lpstr>kauppakamari</vt:lpstr>
      <vt:lpstr>Jäsentyytyväisyyskysely 2016</vt:lpstr>
      <vt:lpstr>Jäsentyytyväisyyskyselyn  toteutus 2016</vt:lpstr>
      <vt:lpstr>Vastaajien taustatiedot 2016  </vt:lpstr>
      <vt:lpstr> Miten arvioit kauppakamarin toimintaan liittyvistä asioista saatavaa hyötyä henkilökohtaisesti tai yrityksenne kannalta?  Vastaa asteikolla 5-1, jossa 5=erinomainen ja 1=huono</vt:lpstr>
      <vt:lpstr> Miten arvioit kauppakamarin toimintaan liittyvistä asioista saatavaa hyötyä henkilökohtaisesti tai yrityksenne kannalta?  Vastaa asteikolla 5-1, jossa 5=erinomainen ja 1=huono</vt:lpstr>
      <vt:lpstr>Oletteko käyttäneet kauppakamarin palveluita viimeisen vuoden aikana?</vt:lpstr>
      <vt:lpstr>Mitkä ovat yrityksenne/organisaationne kannalta tärkeimmät kauppakamarin vaikuttamiskohteet?  Voit valita 3-5 tärkeintä</vt:lpstr>
      <vt:lpstr>Mitkä ovat yrityksenne/organisaationne kannalta tärkeimmät kauppakamarin vaikuttamiskohteet?  Voit valita 3-5 tärkeintä</vt:lpstr>
      <vt:lpstr>Millainen mielikuva sinulla on kauppakamarin viestinnästä? Vastaa asteikolla 5-1, jossa 5=täysin samaa mieltä ja 1=täysin eri mieltä.
</vt:lpstr>
      <vt:lpstr>Millainen mielikuva sinulla on kauppakamarin viestinnästä? Vastaa asteikolla 5-1, jossa 5=täysin samaa mieltä ja 1=täysin eri mieltä.
</vt:lpstr>
      <vt:lpstr>Mitä viestintätapoja pidät hyvänä kauppakamarin ja jäsenten välisessä yhteydenpidossa? Voit valita 3 mielestäsi parasta tapaa.</vt:lpstr>
      <vt:lpstr>Mitä viestintätapoja pidät hyvänä kauppakamarin ja jäsenten välisessä yhteydenpidossa? Voit valita 3 mielestäsi parasta tapaa.</vt:lpstr>
      <vt:lpstr>Suosittelisitko kokemuksesi perusteella kauppakamarin jäsenyyttä? NPS-luku 2016 </vt:lpstr>
      <vt:lpstr>Suosittelisitko kokemuksesi perusteella kauppakamarin jäsenyyttä?  Vastaa asteikolla 10-0, jossa 10=ehdottomasti ja 0=en missään nimessä</vt:lpstr>
      <vt:lpstr>Minkä yleisarvosanan annat kauppakamarin toiminnasta.  Vastaa asteikolla 5-1, jossa 5 on eriomainen ja 1 on heikko.</vt:lpstr>
    </vt:vector>
  </TitlesOfParts>
  <Company>GTL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Mikä on yrityksenne pääasiallinen toimiala?</dc:title>
  <dc:creator>Digium Enterprise</dc:creator>
  <cp:lastModifiedBy>Pirjo Liukas</cp:lastModifiedBy>
  <cp:revision>93</cp:revision>
  <dcterms:created xsi:type="dcterms:W3CDTF">2013-09-30T06:08:32Z</dcterms:created>
  <dcterms:modified xsi:type="dcterms:W3CDTF">2016-06-06T13:16:15Z</dcterms:modified>
</cp:coreProperties>
</file>