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75" r:id="rId2"/>
    <p:sldId id="257" r:id="rId3"/>
    <p:sldId id="309" r:id="rId4"/>
    <p:sldId id="277" r:id="rId5"/>
    <p:sldId id="280" r:id="rId6"/>
    <p:sldId id="300" r:id="rId7"/>
    <p:sldId id="299" r:id="rId8"/>
    <p:sldId id="261" r:id="rId9"/>
    <p:sldId id="262" r:id="rId10"/>
    <p:sldId id="263" r:id="rId11"/>
    <p:sldId id="265" r:id="rId12"/>
    <p:sldId id="310" r:id="rId1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693E0DEE-11A8-4AF3-9417-FEC8A832A3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3E74972-5B42-4B04-8D3E-F2DA851F9E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1FA5-806B-4BD2-8021-BE776C6FAC5C}" type="datetimeFigureOut">
              <a:rPr lang="fi-FI" smtClean="0"/>
              <a:t>25.11.2020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F7588DC-0003-4BCF-9418-B8B4C75DFE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B9BCA7B-DE99-4C98-A928-78D81B345C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F50A-97F5-45BD-9F90-A507040201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9666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25.11.2020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5107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25.11.2020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222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25.11.2020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186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25.11.2020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602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25.11.2020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1047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25.11.2020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83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25.11.2020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0907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25.11.2020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39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25.11.2020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441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25.11.2020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0944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4E78-67BF-4C69-BFFB-25591B4389E7}" type="datetimeFigureOut">
              <a:rPr lang="fi-FI" smtClean="0"/>
              <a:t>25.11.2020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472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14E78-67BF-4C69-BFFB-25591B4389E7}" type="datetimeFigureOut">
              <a:rPr lang="fi-FI" smtClean="0"/>
              <a:t>25.11.2020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CD00C-E6F8-4A77-9B53-B2CEB5AC57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856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231598CC-E9D8-46F1-A31D-21527BFD6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>
            <a:normAutofit/>
          </a:bodyPr>
          <a:lstStyle/>
          <a:p>
            <a:r>
              <a:rPr lang="fi-FI" dirty="0"/>
              <a:t>						</a:t>
            </a:r>
          </a:p>
        </p:txBody>
      </p:sp>
      <p:sp>
        <p:nvSpPr>
          <p:cNvPr id="2053" name="Freeform: Shape 72">
            <a:extLst>
              <a:ext uri="{FF2B5EF4-FFF2-40B4-BE49-F238E27FC236}">
                <a16:creationId xmlns:a16="http://schemas.microsoft.com/office/drawing/2014/main" id="{CB147A70-DC29-4DDF-A34C-2B82C6E22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b="1" dirty="0"/>
              <a:t>Kilpailuedun avaimia yrityksille!</a:t>
            </a:r>
            <a:br>
              <a:rPr lang="fi-FI" b="1" dirty="0"/>
            </a:br>
            <a:br>
              <a:rPr lang="fi-FI" sz="1800" dirty="0"/>
            </a:br>
            <a:r>
              <a:rPr lang="fi-FI" sz="1800" dirty="0"/>
              <a:t>Tervetuloa Etelä-Karjalan kauppakamarin sääntömääräiseen syyskokoukseen 25.11.2020!</a:t>
            </a:r>
            <a:br>
              <a:rPr lang="fi-FI" sz="1800" dirty="0"/>
            </a:br>
            <a:endParaRPr lang="fi-FI" sz="1800" dirty="0"/>
          </a:p>
          <a:p>
            <a:pPr marL="0" indent="0">
              <a:buNone/>
            </a:pPr>
            <a:r>
              <a:rPr lang="fi-FI" sz="1800" dirty="0"/>
              <a:t>Kokouksen sisältö</a:t>
            </a:r>
            <a:br>
              <a:rPr lang="fi-FI" sz="1800" dirty="0"/>
            </a:br>
            <a:endParaRPr lang="fi-FI" sz="1800" dirty="0"/>
          </a:p>
          <a:p>
            <a:pPr marL="0" indent="0">
              <a:buNone/>
            </a:pPr>
            <a:r>
              <a:rPr lang="fi-FI" sz="1800" dirty="0"/>
              <a:t>1 </a:t>
            </a:r>
            <a:br>
              <a:rPr lang="fi-FI" sz="1800" dirty="0"/>
            </a:br>
            <a:r>
              <a:rPr lang="fi-FI" sz="1800" dirty="0"/>
              <a:t>Avaussanat/Hallituksen puheenjohtaja Petri Krohns </a:t>
            </a:r>
          </a:p>
          <a:p>
            <a:pPr marL="0" indent="0">
              <a:buNone/>
            </a:pPr>
            <a:r>
              <a:rPr lang="fi-FI" sz="1800" dirty="0"/>
              <a:t>2</a:t>
            </a:r>
            <a:br>
              <a:rPr lang="fi-FI" sz="1800" dirty="0"/>
            </a:br>
            <a:r>
              <a:rPr lang="fi-FI" sz="1800" dirty="0"/>
              <a:t>Sääntömääräiset syyskokousasiat</a:t>
            </a:r>
          </a:p>
          <a:p>
            <a:pPr marL="0" indent="0">
              <a:buNone/>
            </a:pPr>
            <a:r>
              <a:rPr lang="fi-FI" sz="1800" dirty="0"/>
              <a:t>3</a:t>
            </a:r>
            <a:br>
              <a:rPr lang="fi-FI" sz="1800" dirty="0"/>
            </a:br>
            <a:r>
              <a:rPr lang="fi-FI" sz="1800" dirty="0"/>
              <a:t>Kokousesitelmä</a:t>
            </a:r>
            <a:br>
              <a:rPr lang="fi-FI" sz="1800" dirty="0"/>
            </a:br>
            <a:r>
              <a:rPr lang="fi-FI" sz="1800" dirty="0"/>
              <a:t>”Saimaa-ilmiö - kulttuuri voi muuttaa tarinaa”</a:t>
            </a:r>
            <a:br>
              <a:rPr lang="fi-FI" sz="1800" dirty="0"/>
            </a:br>
            <a:r>
              <a:rPr lang="fi-FI" sz="1800" dirty="0"/>
              <a:t>Saimaa-ilmiön edustajat</a:t>
            </a:r>
          </a:p>
          <a:p>
            <a:pPr marL="0" indent="0">
              <a:buNone/>
            </a:pPr>
            <a:r>
              <a:rPr lang="fi-FI" sz="1800" dirty="0"/>
              <a:t>							</a:t>
            </a:r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2054" name="Oval 74">
            <a:extLst>
              <a:ext uri="{FF2B5EF4-FFF2-40B4-BE49-F238E27FC236}">
                <a16:creationId xmlns:a16="http://schemas.microsoft.com/office/drawing/2014/main" id="{3B438362-1E1E-4C62-A99E-4134CB163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631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Kuva 1" descr="https://lh4.googleusercontent.com/Ej8xORXQFIcjgbLxE5XEzHCW5tUqzvBEEitanLBi_V4A4XProN6XvHteCs5spY9y_4fd6ryPGSeeDYTk0HJ0H_35VNAQEe25SpvRaSHi79zR_l9J419KBK8dmq0BHcPMfXTdDjY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37360" y="955735"/>
            <a:ext cx="2299330" cy="2789984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6C077334-5571-4B83-A83E-4CCCFA7B5E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632" y="0"/>
            <a:ext cx="2093996" cy="1402773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2F61ABFD-DE05-41FD-A6B7-6D40196C1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55865" y="1026771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uv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1331" y="5362174"/>
            <a:ext cx="2066062" cy="594103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</p:spPr>
      </p:pic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0F646DF8-223D-47DD-95B1-F2654229E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Arc 82">
            <a:extLst>
              <a:ext uri="{FF2B5EF4-FFF2-40B4-BE49-F238E27FC236}">
                <a16:creationId xmlns:a16="http://schemas.microsoft.com/office/drawing/2014/main" id="{4D3DC50D-CA0F-48F9-B17E-20D8669AA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97791" y="402001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790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1779373" y="889844"/>
            <a:ext cx="736462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i-FI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Edustajat Keskuskauppakamarin valtuuskunnassa vuonna 2021</a:t>
            </a:r>
            <a:br>
              <a:rPr lang="fi-FI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fi-FI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fi-FI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Etelä-Karjalan kauppakamarilla on oikeus nimetä kuusi henkilöä Keskuskauppakamarissa ylintä päätösvaltaa käyttävään valtuuskuntaan.</a:t>
            </a:r>
            <a:br>
              <a:rPr lang="fi-FI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fi-FI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fi-FI" sz="2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Etelä-Karjalan kauppakamarin edustajat</a:t>
            </a:r>
          </a:p>
          <a:p>
            <a:pPr>
              <a:spcAft>
                <a:spcPts val="0"/>
              </a:spcAft>
            </a:pPr>
            <a:endParaRPr lang="fi-FI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i-FI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Etelä-Karjalan kauppakamarin puheenjohtajisto</a:t>
            </a:r>
          </a:p>
          <a:p>
            <a:pPr>
              <a:spcAft>
                <a:spcPts val="0"/>
              </a:spcAft>
            </a:pPr>
            <a:r>
              <a:rPr lang="fi-FI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Lappeenrannan kaupunginjohtaja </a:t>
            </a:r>
            <a:r>
              <a:rPr lang="fi-FI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Kimmo Jarva</a:t>
            </a:r>
          </a:p>
          <a:p>
            <a:pPr>
              <a:spcAft>
                <a:spcPts val="0"/>
              </a:spcAft>
            </a:pPr>
            <a:r>
              <a:rPr lang="fi-FI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Imatran kaupunginjohtaja </a:t>
            </a:r>
            <a:r>
              <a:rPr lang="fi-FI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Kai </a:t>
            </a:r>
            <a:r>
              <a:rPr lang="fi-FI" sz="2400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Roslakka</a:t>
            </a:r>
            <a:endParaRPr lang="fi-FI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i-FI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i-FI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i-FI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3" name="Kuva 1" descr="https://lh4.googleusercontent.com/Ej8xORXQFIcjgbLxE5XEzHCW5tUqzvBEEitanLBi_V4A4XProN6XvHteCs5spY9y_4fd6ryPGSeeDYTk0HJ0H_35VNAQEe25SpvRaSHi79zR_l9J419KBK8dmq0BHcPMfXTdDjY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3649" y="169520"/>
            <a:ext cx="1869870" cy="226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531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2166551" y="494271"/>
            <a:ext cx="697744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i-FI" sz="2800" b="1" dirty="0"/>
              <a:t>TILINTARKASTAJAT 2020</a:t>
            </a:r>
          </a:p>
          <a:p>
            <a:pPr>
              <a:defRPr/>
            </a:pPr>
            <a:endParaRPr lang="fi-FI" sz="2800" u="sng" dirty="0"/>
          </a:p>
          <a:p>
            <a:pPr>
              <a:defRPr/>
            </a:pPr>
            <a:endParaRPr lang="fi-FI" sz="2800" u="sng" dirty="0"/>
          </a:p>
          <a:p>
            <a:pPr>
              <a:defRPr/>
            </a:pPr>
            <a:r>
              <a:rPr lang="fi-FI" sz="2800" u="sng" dirty="0"/>
              <a:t>Varsinaiset tilitarkastajat</a:t>
            </a:r>
            <a:br>
              <a:rPr lang="fi-FI" sz="2800" dirty="0"/>
            </a:br>
            <a:br>
              <a:rPr lang="fi-FI" sz="2800" dirty="0"/>
            </a:br>
            <a:r>
              <a:rPr lang="fi-FI" sz="2800" dirty="0"/>
              <a:t>KHT Pasi Waris  </a:t>
            </a:r>
            <a:br>
              <a:rPr lang="fi-FI" sz="2800" dirty="0"/>
            </a:br>
            <a:r>
              <a:rPr lang="fi-FI" sz="2800" dirty="0"/>
              <a:t>HT Tuija Junni</a:t>
            </a:r>
            <a:br>
              <a:rPr lang="fi-FI" sz="2800" dirty="0"/>
            </a:br>
            <a:br>
              <a:rPr lang="fi-FI" sz="2800" dirty="0"/>
            </a:br>
            <a:r>
              <a:rPr lang="fi-FI" sz="2800" u="sng" dirty="0"/>
              <a:t>Varatilintarkastajat</a:t>
            </a:r>
            <a:br>
              <a:rPr lang="fi-FI" sz="2800" u="sng" dirty="0"/>
            </a:br>
            <a:r>
              <a:rPr lang="fi-FI" sz="2800" u="sng" dirty="0"/>
              <a:t> </a:t>
            </a:r>
            <a:br>
              <a:rPr lang="fi-FI" sz="2800" dirty="0"/>
            </a:br>
            <a:r>
              <a:rPr lang="fi-FI" sz="2800" dirty="0"/>
              <a:t>KHT Mia </a:t>
            </a:r>
            <a:r>
              <a:rPr lang="fi-FI" sz="2800" dirty="0" err="1"/>
              <a:t>Svensk</a:t>
            </a:r>
            <a:r>
              <a:rPr lang="fi-FI" sz="2800" dirty="0"/>
              <a:t> (uusi)</a:t>
            </a:r>
            <a:br>
              <a:rPr lang="fi-FI" sz="2800" dirty="0"/>
            </a:br>
            <a:r>
              <a:rPr lang="fi-FI" sz="2800" dirty="0"/>
              <a:t>HT Virve Juntunen</a:t>
            </a:r>
          </a:p>
        </p:txBody>
      </p:sp>
      <p:pic>
        <p:nvPicPr>
          <p:cNvPr id="3" name="Kuva 1" descr="https://lh4.googleusercontent.com/Ej8xORXQFIcjgbLxE5XEzHCW5tUqzvBEEitanLBi_V4A4XProN6XvHteCs5spY9y_4fd6ryPGSeeDYTk0HJ0H_35VNAQEe25SpvRaSHi79zR_l9J419KBK8dmq0BHcPMfXTdDjY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812" y="169520"/>
            <a:ext cx="1971707" cy="239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827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E65BCA06-88D3-4822-8234-0253EF2EB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570302"/>
            <a:ext cx="5291666" cy="3717395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0B18D710-88D8-4B47-BC0F-CDA8CED8F7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865" y="1907646"/>
            <a:ext cx="5291667" cy="304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132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/>
          <p:cNvSpPr/>
          <p:nvPr/>
        </p:nvSpPr>
        <p:spPr>
          <a:xfrm>
            <a:off x="304800" y="-834574"/>
            <a:ext cx="11763632" cy="709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1400"/>
              </a:lnSpc>
              <a:spcAft>
                <a:spcPts val="0"/>
              </a:spcAft>
              <a:buFont typeface="+mj-lt"/>
              <a:buAutoNum type="arabicPeriod"/>
            </a:pPr>
            <a:endParaRPr lang="fi-FI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endParaRPr lang="fi-FI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endParaRPr lang="fi-FI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endParaRPr lang="fi-FI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endParaRPr lang="fi-FI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endParaRPr lang="fi-FI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endParaRPr lang="fi-FI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SÄÄNTÖMÄÄRÄINEN SYYSKOKOUS 25.11.2020</a:t>
            </a:r>
            <a:br>
              <a:rPr lang="fi-FI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ESITYSLISTA</a:t>
            </a: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endParaRPr lang="fi-FI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		Kokouksen avaus.</a:t>
            </a: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endParaRPr lang="fi-FI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		Todetaan kokouksen laillisuus ja päätösvaltaisuus.</a:t>
            </a:r>
            <a:b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1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		Valitaan kaksi pöytäkirjantarkastajaa.</a:t>
            </a:r>
            <a:b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1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		Hyväksytään kokouksen työjärjestys.</a:t>
            </a:r>
            <a:b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1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		Vahvistetaan toimintasuunnitelma, talousarvio ja jäsenmaksut vuodelle 2021.</a:t>
            </a:r>
            <a:b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1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		Valitaan kauppakamarin hallituksen puheenjohtaja ja kolme varapuheenjohtajaa </a:t>
            </a:r>
            <a:b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		vuodelle 2021.</a:t>
            </a:r>
            <a:b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1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13280" indent="-45720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7  		Päätetään kauppakamarin hallituksen jäsenten lukumäärästä kuitenkin siten, että </a:t>
            </a:r>
            <a:b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	hallitukseen kuuluu vähintään viisi ja enintään kahdeksan jäsentä.</a:t>
            </a:r>
            <a:b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1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		Valitaan hallituksen jäsenet vuodelle 2021.</a:t>
            </a:r>
            <a:b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1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		Valitaan Etelä-Karjalan kauppakamarin edustajat Keskuskauppakamarin valtuuskuntaan </a:t>
            </a:r>
            <a:b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		vuodelle 2021.</a:t>
            </a:r>
            <a:endParaRPr lang="fi-FI" sz="1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fi-FI" sz="1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	Valitaan vuodelle 2021 kaksi varsinaista tilintarkastajaa ja heille kaksi varahenkilöä, </a:t>
            </a:r>
            <a:b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		joiden kaikkien on oltava auktorisoituja tilintarkastajia.</a:t>
            </a:r>
            <a:b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1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	Käsitellään mahdolliset muut asiat. </a:t>
            </a:r>
            <a:b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fi-FI" sz="1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656080">
              <a:lnSpc>
                <a:spcPts val="1400"/>
              </a:lnSpc>
              <a:spcAft>
                <a:spcPts val="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	Kokouksen päättäminen.</a:t>
            </a:r>
            <a:endParaRPr lang="fi-FI" sz="14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Kuva 1" descr="https://lh4.googleusercontent.com/Ej8xORXQFIcjgbLxE5XEzHCW5tUqzvBEEitanLBi_V4A4XProN6XvHteCs5spY9y_4fd6ryPGSeeDYTk0HJ0H_35VNAQEe25SpvRaSHi79zR_l9J419KBK8dmq0BHcPMfXTdDjY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2370" y="169520"/>
            <a:ext cx="1571149" cy="1906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95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0F214FDC-0963-4FF3-BAD9-2114A5A38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4520" y="503789"/>
            <a:ext cx="3423202" cy="603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365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TOIMINTASUUNNITELMA </a:t>
            </a:r>
            <a:r>
              <a:rPr lang="fi-FI">
                <a:latin typeface="+mn-lt"/>
              </a:rPr>
              <a:t>2021</a:t>
            </a:r>
            <a:endParaRPr lang="fi-FI" dirty="0">
              <a:latin typeface="+mn-lt"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i-FI" b="1" i="1" dirty="0"/>
          </a:p>
          <a:p>
            <a:pPr marL="0" indent="0">
              <a:buNone/>
            </a:pPr>
            <a:r>
              <a:rPr lang="fi-FI" i="1" dirty="0"/>
              <a:t>ETELÄ-KARJALAN KAUPPAKAMARIN TEEMAT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i="1" dirty="0"/>
              <a:t>1. Monipuolinen liikennejärjestelmä </a:t>
            </a:r>
          </a:p>
          <a:p>
            <a:pPr marL="0" indent="0">
              <a:buNone/>
            </a:pPr>
            <a:r>
              <a:rPr lang="fi-FI" i="1" dirty="0"/>
              <a:t>2. Osaava työvoima  </a:t>
            </a:r>
          </a:p>
          <a:p>
            <a:pPr marL="0" indent="0">
              <a:buNone/>
            </a:pPr>
            <a:r>
              <a:rPr lang="fi-FI" i="1" dirty="0"/>
              <a:t>3. Yrityksille pandemian kestäviä toimintamalleja</a:t>
            </a:r>
          </a:p>
          <a:p>
            <a:pPr marL="0" indent="0">
              <a:buNone/>
            </a:pPr>
            <a:r>
              <a:rPr lang="fi-FI" i="1" dirty="0"/>
              <a:t>4. Yrityksille uusia tuotteita ja palveluita</a:t>
            </a:r>
          </a:p>
          <a:p>
            <a:pPr marL="0" indent="0">
              <a:buNone/>
            </a:pPr>
            <a:r>
              <a:rPr lang="fi-FI" i="1" dirty="0"/>
              <a:t>5. Yritys-oppilaitosyhteistyö 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pPr marL="0" indent="0">
              <a:buNone/>
            </a:pPr>
            <a:r>
              <a:rPr lang="fi-FI" i="1" dirty="0"/>
              <a:t> </a:t>
            </a:r>
            <a:endParaRPr lang="fi-FI" dirty="0"/>
          </a:p>
          <a:p>
            <a:endParaRPr lang="fi-FI" dirty="0"/>
          </a:p>
        </p:txBody>
      </p:sp>
      <p:pic>
        <p:nvPicPr>
          <p:cNvPr id="9" name="Kuva 1" descr="https://lh4.googleusercontent.com/Ej8xORXQFIcjgbLxE5XEzHCW5tUqzvBEEitanLBi_V4A4XProN6XvHteCs5spY9y_4fd6ryPGSeeDYTk0HJ0H_35VNAQEe25SpvRaSHi79zR_l9J419KBK8dmq0BHcPMfXTdDjY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5486" y="169520"/>
            <a:ext cx="1768033" cy="214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4483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TOIMINTASUUNNITELMA 2021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sz="1400" i="1" dirty="0"/>
          </a:p>
          <a:p>
            <a:pPr marL="0" indent="0">
              <a:buNone/>
            </a:pPr>
            <a:r>
              <a:rPr lang="fi-FI" sz="1400" i="1" dirty="0"/>
              <a:t>KAUPPAKAMARIRYHMÄN YHTEISET TEEMAT </a:t>
            </a:r>
          </a:p>
          <a:p>
            <a:pPr marL="0" indent="0">
              <a:buNone/>
            </a:pPr>
            <a:endParaRPr lang="fi-FI" sz="1400" i="1" dirty="0"/>
          </a:p>
          <a:p>
            <a:pPr marL="0" indent="0">
              <a:buNone/>
            </a:pPr>
            <a:r>
              <a:rPr lang="fi-FI" sz="1400" i="1" dirty="0"/>
              <a:t>Vaikuttamistavoitteet</a:t>
            </a:r>
          </a:p>
          <a:p>
            <a:pPr marL="342900" indent="-342900">
              <a:buAutoNum type="arabicPeriod"/>
            </a:pPr>
            <a:r>
              <a:rPr lang="fi-FI" sz="1400" i="1" dirty="0"/>
              <a:t>Elinvoimainen ja kilpailukykyinen Suomi koronapandemian jälkeen</a:t>
            </a:r>
          </a:p>
          <a:p>
            <a:pPr marL="342900" indent="-342900">
              <a:buAutoNum type="arabicPeriod"/>
            </a:pPr>
            <a:r>
              <a:rPr lang="fi-FI" sz="1400" i="1" dirty="0"/>
              <a:t>Kilpailukyvyn avaimet 2020-luvulla –ohjelmatyön konkretisointi</a:t>
            </a:r>
          </a:p>
          <a:p>
            <a:pPr marL="342900" indent="-342900">
              <a:buAutoNum type="arabicPeriod"/>
            </a:pPr>
            <a:r>
              <a:rPr lang="fi-FI" sz="1400" i="1" dirty="0"/>
              <a:t>Valmistautuminen kuntavaaleihin </a:t>
            </a:r>
          </a:p>
          <a:p>
            <a:pPr marL="342900" indent="-342900">
              <a:buAutoNum type="arabicPeriod"/>
            </a:pPr>
            <a:endParaRPr lang="fi-FI" sz="1400" i="1" dirty="0"/>
          </a:p>
          <a:p>
            <a:pPr marL="0" indent="0">
              <a:buNone/>
            </a:pPr>
            <a:r>
              <a:rPr lang="fi-FI" sz="1400" i="1" dirty="0"/>
              <a:t>Kehittämistavoitteet</a:t>
            </a:r>
          </a:p>
          <a:p>
            <a:pPr marL="342900" indent="-342900">
              <a:buAutoNum type="arabicPeriod"/>
            </a:pPr>
            <a:r>
              <a:rPr lang="fi-FI" sz="1400" i="1" dirty="0"/>
              <a:t>Pandemian kestävä palvelu- ja toimintamalli</a:t>
            </a:r>
          </a:p>
          <a:p>
            <a:pPr marL="342900" indent="-342900">
              <a:buAutoNum type="arabicPeriod"/>
            </a:pPr>
            <a:r>
              <a:rPr lang="fi-FI" sz="1400" i="1" dirty="0"/>
              <a:t>Kauppakamariverkoston tehokkuus yhdessä</a:t>
            </a:r>
          </a:p>
          <a:p>
            <a:pPr marL="342900" indent="-342900">
              <a:buAutoNum type="arabicPeriod"/>
            </a:pPr>
            <a:r>
              <a:rPr lang="fi-FI" sz="1400" i="1" dirty="0"/>
              <a:t>Kauppakamarien vastuullisuustoimet (ilmastositoumus)</a:t>
            </a:r>
            <a:endParaRPr lang="fi-FI" sz="1400" dirty="0"/>
          </a:p>
          <a:p>
            <a:pPr marL="0" indent="0">
              <a:buNone/>
            </a:pPr>
            <a:r>
              <a:rPr lang="fi-FI" i="1" dirty="0"/>
              <a:t> </a:t>
            </a:r>
            <a:endParaRPr lang="fi-FI" dirty="0"/>
          </a:p>
          <a:p>
            <a:pPr marL="0" indent="0">
              <a:buNone/>
            </a:pPr>
            <a:endParaRPr lang="fi-FI" sz="2400" dirty="0"/>
          </a:p>
        </p:txBody>
      </p:sp>
      <p:pic>
        <p:nvPicPr>
          <p:cNvPr id="5" name="Kuva 1" descr="https://lh4.googleusercontent.com/Ej8xORXQFIcjgbLxE5XEzHCW5tUqzvBEEitanLBi_V4A4XProN6XvHteCs5spY9y_4fd6ryPGSeeDYTk0HJ0H_35VNAQEe25SpvRaSHi79zR_l9J419KBK8dmq0BHcPMfXTdDjY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962" y="169520"/>
            <a:ext cx="1815557" cy="2202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2699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8EBA5DC4-2155-4062-98F1-F18DA83B4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435" y="0"/>
            <a:ext cx="64273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688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60899ED6-3198-4401-8DF8-682F24041E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2897" y="643466"/>
            <a:ext cx="3426205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63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2780914" y="900444"/>
            <a:ext cx="673631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i-FI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HALLITUS 2021</a:t>
            </a:r>
          </a:p>
          <a:p>
            <a:pPr>
              <a:spcAft>
                <a:spcPts val="0"/>
              </a:spcAft>
            </a:pPr>
            <a:endParaRPr lang="fi-FI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PUHEENJOHTAJISTO </a:t>
            </a:r>
            <a:endParaRPr lang="fi-FI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i-FI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i-FI" sz="20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Puheenjohtaja</a:t>
            </a:r>
            <a:br>
              <a:rPr lang="fi-FI" sz="20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Toimitusjohtaja </a:t>
            </a:r>
            <a:r>
              <a:rPr lang="fi-FI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Petri Krohns</a:t>
            </a: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OP Etelä-Karjala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b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fi-FI" sz="20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Varapuheenjohtajat</a:t>
            </a:r>
            <a:br>
              <a:rPr lang="fi-FI" sz="20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Toimitusjohtaja </a:t>
            </a:r>
            <a:r>
              <a:rPr lang="fi-FI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Kirsti Laine</a:t>
            </a: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Saimaan Matkaverkko Oy</a:t>
            </a:r>
            <a:endParaRPr lang="fi-FI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Toimitusjohtaja </a:t>
            </a:r>
            <a:r>
              <a:rPr lang="fi-FI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Simo Salminen</a:t>
            </a: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Karjalan Konepaja Oy (uusi)</a:t>
            </a:r>
          </a:p>
          <a:p>
            <a:pPr>
              <a:spcAft>
                <a:spcPts val="0"/>
              </a:spcAft>
            </a:pP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Sidosryhmäsuhdepäällikkö </a:t>
            </a:r>
            <a:r>
              <a:rPr lang="fi-FI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Katja Tiikasalo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, UPM Kaukas (uusi)</a:t>
            </a:r>
            <a:b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fi-FI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i-FI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Kuva 1" descr="https://lh4.googleusercontent.com/Ej8xORXQFIcjgbLxE5XEzHCW5tUqzvBEEitanLBi_V4A4XProN6XvHteCs5spY9y_4fd6ryPGSeeDYTk0HJ0H_35VNAQEe25SpvRaSHi79zR_l9J419KBK8dmq0BHcPMfXTdDjY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935" y="169520"/>
            <a:ext cx="1877584" cy="2278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000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1894703" y="790832"/>
            <a:ext cx="90314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>
              <a:spcAft>
                <a:spcPts val="0"/>
              </a:spcAft>
            </a:pPr>
            <a:r>
              <a:rPr lang="fi-FI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HALLITUS 2021</a:t>
            </a:r>
            <a:endParaRPr lang="fi-FI" sz="20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914400">
              <a:spcAft>
                <a:spcPts val="0"/>
              </a:spcAft>
            </a:pPr>
            <a:endParaRPr lang="fi-FI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914400">
              <a:spcAft>
                <a:spcPts val="0"/>
              </a:spcAft>
            </a:pP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Sääntöjen mukaan hallitukseen kuuluu vähintään viisi ja</a:t>
            </a:r>
            <a:b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enintään kahdeksan jäsentä. Hallitus esittää kokoonpanoksi</a:t>
            </a:r>
            <a:b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kahdeksan jäsentä.</a:t>
            </a:r>
          </a:p>
          <a:p>
            <a:pPr marL="914400">
              <a:spcAft>
                <a:spcPts val="0"/>
              </a:spcAft>
            </a:pPr>
            <a:endParaRPr lang="fi-FI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914400">
              <a:spcAft>
                <a:spcPts val="0"/>
              </a:spcAft>
            </a:pPr>
            <a:r>
              <a:rPr lang="fi-FI" sz="20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HALLITUKSEN JÄSENET</a:t>
            </a:r>
            <a:endParaRPr lang="fi-FI" sz="20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914400">
              <a:spcAft>
                <a:spcPts val="0"/>
              </a:spcAft>
            </a:pPr>
            <a:endParaRPr lang="fi-FI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914400">
              <a:spcAft>
                <a:spcPts val="0"/>
              </a:spcAft>
            </a:pPr>
            <a:r>
              <a:rPr lang="fi-FI" sz="2000" dirty="0">
                <a:effectLst/>
                <a:ea typeface="Times New Roman" panose="02020603050405020304" pitchFamily="18" charset="0"/>
              </a:rPr>
              <a:t>Tuoteyksikön johtaja </a:t>
            </a:r>
            <a:r>
              <a:rPr lang="fi-FI" sz="2000" b="1" dirty="0">
                <a:ea typeface="Times New Roman" panose="02020603050405020304" pitchFamily="18" charset="0"/>
              </a:rPr>
              <a:t>Klaus Enwald</a:t>
            </a:r>
            <a:r>
              <a:rPr lang="fi-FI" sz="2000" dirty="0">
                <a:ea typeface="Times New Roman" panose="02020603050405020304" pitchFamily="18" charset="0"/>
              </a:rPr>
              <a:t>, </a:t>
            </a:r>
            <a:r>
              <a:rPr lang="fi-FI" sz="2000" dirty="0" err="1">
                <a:ea typeface="Times New Roman" panose="02020603050405020304" pitchFamily="18" charset="0"/>
              </a:rPr>
              <a:t>Ovako</a:t>
            </a:r>
            <a:r>
              <a:rPr lang="fi-FI" sz="2000" dirty="0">
                <a:ea typeface="Times New Roman" panose="02020603050405020304" pitchFamily="18" charset="0"/>
              </a:rPr>
              <a:t> Imatra Oy Ab (uusi)</a:t>
            </a:r>
            <a:endParaRPr lang="fi-FI" sz="2000" dirty="0">
              <a:effectLst/>
              <a:ea typeface="Times New Roman" panose="02020603050405020304" pitchFamily="18" charset="0"/>
            </a:endParaRPr>
          </a:p>
          <a:p>
            <a:pPr marL="914400">
              <a:spcAft>
                <a:spcPts val="0"/>
              </a:spcAft>
            </a:pPr>
            <a:r>
              <a:rPr lang="fi-FI" sz="2000" dirty="0">
                <a:effectLst/>
                <a:ea typeface="Times New Roman" panose="02020603050405020304" pitchFamily="18" charset="0"/>
              </a:rPr>
              <a:t>Kehityspäällikkö </a:t>
            </a:r>
            <a:r>
              <a:rPr lang="fi-FI" sz="2000" b="1" dirty="0">
                <a:effectLst/>
                <a:ea typeface="Times New Roman" panose="02020603050405020304" pitchFamily="18" charset="0"/>
              </a:rPr>
              <a:t>Laura Evälahti</a:t>
            </a:r>
            <a:r>
              <a:rPr lang="fi-FI" sz="2000" dirty="0">
                <a:effectLst/>
                <a:ea typeface="Times New Roman" panose="02020603050405020304" pitchFamily="18" charset="0"/>
              </a:rPr>
              <a:t>, Rakennusliike Evälahti Oy</a:t>
            </a:r>
          </a:p>
          <a:p>
            <a:pPr marL="914400">
              <a:spcAft>
                <a:spcPts val="0"/>
              </a:spcAft>
            </a:pP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Toimitusjohtaja </a:t>
            </a:r>
            <a:r>
              <a:rPr lang="fi-FI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Jukka Itkonen</a:t>
            </a: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fi-FI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Itula</a:t>
            </a: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Oy			</a:t>
            </a:r>
            <a:endParaRPr lang="fi-FI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914400">
              <a:spcAft>
                <a:spcPts val="0"/>
              </a:spcAft>
            </a:pP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Aluejohtaja </a:t>
            </a:r>
            <a:r>
              <a:rPr lang="fi-FI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Jari Kuosmanen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, Kesko Itä-Suomi</a:t>
            </a:r>
          </a:p>
          <a:p>
            <a:pPr marL="914400">
              <a:spcAft>
                <a:spcPts val="0"/>
              </a:spcAft>
            </a:pP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Tehtaanjohtaja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i-FI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Mikko Nieminen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, Stora Enso Oyj/Imatran tehtaat</a:t>
            </a: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>
              <a:spcAft>
                <a:spcPts val="0"/>
              </a:spcAft>
            </a:pP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Hallinto- ja talousjohtaja </a:t>
            </a:r>
            <a:r>
              <a:rPr lang="fi-FI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Sarianna Liiri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, Oma Säästöpankki Oyj</a:t>
            </a:r>
          </a:p>
          <a:p>
            <a:pPr marL="914400">
              <a:spcAft>
                <a:spcPts val="0"/>
              </a:spcAft>
            </a:pP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Toimitusjohtaja </a:t>
            </a:r>
            <a:r>
              <a:rPr lang="fi-FI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Juha Riikola</a:t>
            </a: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Etelä-Karjalan Osuuskauppa</a:t>
            </a:r>
          </a:p>
          <a:p>
            <a:pPr marL="914400">
              <a:spcAft>
                <a:spcPts val="0"/>
              </a:spcAft>
            </a:pP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Johtaja </a:t>
            </a:r>
            <a:r>
              <a:rPr lang="fi-FI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Ari-Pekka Salovaara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fi-FI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Visma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SMB Division	</a:t>
            </a:r>
            <a:endParaRPr lang="fi-FI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914400">
              <a:spcAft>
                <a:spcPts val="0"/>
              </a:spcAft>
            </a:pP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Kuva 1" descr="https://lh4.googleusercontent.com/Ej8xORXQFIcjgbLxE5XEzHCW5tUqzvBEEitanLBi_V4A4XProN6XvHteCs5spY9y_4fd6ryPGSeeDYTk0HJ0H_35VNAQEe25SpvRaSHi79zR_l9J419KBK8dmq0BHcPMfXTdDjY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22" y="169520"/>
            <a:ext cx="1666197" cy="2021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609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481</Words>
  <Application>Microsoft Office PowerPoint</Application>
  <PresentationFormat>Laajakuva</PresentationFormat>
  <Paragraphs>90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Office-teema</vt:lpstr>
      <vt:lpstr>      </vt:lpstr>
      <vt:lpstr>PowerPoint-esitys</vt:lpstr>
      <vt:lpstr>PowerPoint-esitys</vt:lpstr>
      <vt:lpstr>TOIMINTASUUNNITELMA 2021</vt:lpstr>
      <vt:lpstr>TOIMINTASUUNNITELMA 2021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</dc:title>
  <dc:creator>Mika Peltonen</dc:creator>
  <cp:lastModifiedBy>Mika Peltonen</cp:lastModifiedBy>
  <cp:revision>9</cp:revision>
  <dcterms:created xsi:type="dcterms:W3CDTF">2020-11-23T07:38:38Z</dcterms:created>
  <dcterms:modified xsi:type="dcterms:W3CDTF">2020-11-25T06:51:02Z</dcterms:modified>
</cp:coreProperties>
</file>