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10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AE42CF-DF63-4B49-AB29-99B15C729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6FE5B03-D28F-4BBF-8A89-CC03D17DB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37DBD50-50CA-4681-825F-A48407C69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9A2B05-8913-4941-BE5A-F64A1A26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F9D36CB-C3AD-4CAD-9C22-F5F22485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010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A4A901-AD3F-4542-A08F-B64B24A7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048107A-4C83-4352-842A-14CB22B58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AB62E42-4773-45F0-B9B2-12845E206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41ED132-FD2B-4660-88E7-A85D3FAA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3D5B11-E2FB-4574-B631-231B9886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2366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C5C7D3D-A7CA-43AA-BC0F-FED6C8808D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F7DDD7-0AF5-466C-8BAF-1013009A0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FD884F-68BF-4AC3-9F4A-DE5EA80E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69A21D1-1D55-4132-BA11-5991365D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685D32-660F-49D1-AA74-D27C3EFC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8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0EDC88-B158-4127-9B22-B008B340D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2BFCEE-2848-4656-9D1E-B5149395A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C1CFFEE-FD3A-433A-AACB-4F3AE63B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2E2BFE-0895-4C02-92BE-C4F0E784D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9FCB48-96FE-48ED-A850-425BB8151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673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42AB47-CE11-47A4-82C8-565D43271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5EA864-0341-4A9A-BBF8-98C4E0AD3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3CD719-BB53-4A2F-B8C5-145F118A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80924-1178-48B5-B965-A4F7086FB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92003A-A056-4ABA-91C2-608A65D3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0639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AA4DC7-C3F8-472F-B825-3A7C34E5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54D28E-47F3-4CFB-B8B4-D4FB482BB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118235-3704-4ECB-8E69-C501840E2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59AC20F-A936-4607-8C3C-102ADF00A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5D64F5C-56D4-4428-97FE-27D9A4C0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0CCB4FE-DCC9-4D0B-AEFD-D7170F58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140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55D86B-8E54-438F-924C-78CB1AC9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4DFC78D-D554-4779-AEFC-E8ECA8795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83548B-85C5-4633-8F0D-32C538F2CE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3806280-4D9F-4E6D-9CD8-7BCA4E68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4D6E92D-9D2A-43C9-997D-84BE4009C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3DDE714-C78C-4C3A-9A84-E995470E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6CC3D12-2D09-432B-B123-EC66DC31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23AA4BC-CABF-4A83-8F4B-0F7CD28EE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164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96EEFD-CB54-4BA0-A68A-33C1F939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834E9C4-620D-4238-811D-378BC0497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21DDCAE-7787-40C3-BFD7-83D74F9C7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1B300A5-9335-4732-8291-44DCF41B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BCE0A7F-7A7C-44FC-8547-5112A2DE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782AD6F-4E01-4346-BE38-723AF545A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9C860A8-45D0-4CDF-8746-EA211FFA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249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3F773E-71E8-44D5-B768-369780B05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3B7BE0-F7D8-4FEA-A6BB-62B3CE53F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8F224ED-286D-41F8-8621-2C5482567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2FD5FEE-5629-404D-8C68-E6F92457D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63A1A21-5DCA-41CE-8DF4-094CCDC8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798085-9914-4441-8552-6C710D44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338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60B8DE-7D9B-44E1-ADA8-E577252C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3A17D54E-BF10-4D1A-B034-7617B2AC1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0F7B8B1-D185-4B11-AB3C-FDA3C489A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CF33F7-83CB-4E1A-9A85-7A7D227AD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F85BDE-12C7-41C8-A208-0FC97888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2C7FC14-D46B-4F49-A08E-7CA3DD11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59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E9155AA-FA13-4223-A0AB-E6425625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DE6A82-87B1-4E1D-B6F8-C0D5CDD0E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3D9E1F-C390-4DC1-AB17-8119DE904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FF3F1-EF56-41FE-AB99-37D4276218EE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1FB239-1277-48D7-B04E-69EAD253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BF82F6B-F5A0-417E-A8D5-D69281A83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187AE-0D7E-4ECF-96B7-C7EF44F6CC7F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85349F82-7477-4536-84DB-9D19DFF63AF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0" y="254996"/>
            <a:ext cx="2297416" cy="7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1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j.fi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73" y="1"/>
            <a:ext cx="7315200" cy="6857999"/>
            <a:chOff x="0" y="0"/>
            <a:chExt cx="1602254" cy="2392363"/>
          </a:xfrm>
          <a:solidFill>
            <a:schemeClr val="accent1">
              <a:lumMod val="5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02254" cy="2392362"/>
            </a:xfrm>
            <a:custGeom>
              <a:avLst/>
              <a:gdLst/>
              <a:ahLst/>
              <a:cxnLst/>
              <a:rect l="l" t="t" r="r" b="b"/>
              <a:pathLst>
                <a:path w="1602254" h="2392362">
                  <a:moveTo>
                    <a:pt x="0" y="0"/>
                  </a:moveTo>
                  <a:lnTo>
                    <a:pt x="1602254" y="0"/>
                  </a:lnTo>
                  <a:lnTo>
                    <a:pt x="1602254" y="2392362"/>
                  </a:lnTo>
                  <a:lnTo>
                    <a:pt x="0" y="2392362"/>
                  </a:lnTo>
                  <a:close/>
                </a:path>
              </a:pathLst>
            </a:custGeom>
            <a:grpFill/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29837" y="181604"/>
            <a:ext cx="1351596" cy="11663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416793" y="6399627"/>
            <a:ext cx="1119225" cy="246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600" dirty="0">
                <a:solidFill>
                  <a:schemeClr val="accent2"/>
                </a:solidFill>
                <a:latin typeface="Myriad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www.hhj.fi</a:t>
            </a:r>
            <a:endParaRPr lang="en-US" sz="1600" dirty="0">
              <a:solidFill>
                <a:schemeClr val="accent2"/>
              </a:solidFill>
              <a:latin typeface="Myriad Pro"/>
            </a:endParaRPr>
          </a:p>
        </p:txBody>
      </p:sp>
      <p:sp>
        <p:nvSpPr>
          <p:cNvPr id="8" name="Alaotsikko 2">
            <a:extLst>
              <a:ext uri="{FF2B5EF4-FFF2-40B4-BE49-F238E27FC236}">
                <a16:creationId xmlns:a16="http://schemas.microsoft.com/office/drawing/2014/main" id="{6474218F-F4F7-4012-AB81-8A79206E12E4}"/>
              </a:ext>
            </a:extLst>
          </p:cNvPr>
          <p:cNvSpPr txBox="1">
            <a:spLocks/>
          </p:cNvSpPr>
          <p:nvPr/>
        </p:nvSpPr>
        <p:spPr>
          <a:xfrm>
            <a:off x="8350731" y="1854200"/>
            <a:ext cx="3472741" cy="377278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fi-FI" sz="2500" dirty="0">
              <a:solidFill>
                <a:schemeClr val="bg2">
                  <a:lumMod val="25000"/>
                </a:schemeClr>
              </a:solidFill>
              <a:latin typeface="Myriad Pro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53E8659-15E6-4603-A83A-C703230EF4CC}"/>
              </a:ext>
            </a:extLst>
          </p:cNvPr>
          <p:cNvSpPr txBox="1"/>
          <p:nvPr/>
        </p:nvSpPr>
        <p:spPr>
          <a:xfrm>
            <a:off x="7650346" y="1524602"/>
            <a:ext cx="357457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HHJ-INFO KE 16.2.2022</a:t>
            </a:r>
          </a:p>
          <a:p>
            <a:r>
              <a:rPr lang="fi-FI" sz="24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KLO 10.00-11.00, TEAMS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Hyväksytty hallituksen jäsen (HHJ) –kurssien ansiosta tuhansissa suomalaisissa yrityksissä on keskusteltu johtamisen kehittämisestä, muutettu hallituksen työskentelyä, rohkaistuttu rekrytoimaan ulkopuolisia osaajia hallitukseen ja otettu merkittäviä kehitysaskelia liiketoiminnassa.</a:t>
            </a:r>
          </a:p>
          <a:p>
            <a:endParaRPr lang="fi-FI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fi-FI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Tervetuloa kuuntelemaan lisää tulevista kursseistamme maksuttomaan verkkotilaisuuteen!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7E3BB5-153C-4633-BB43-853FAA842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933" y="6200257"/>
            <a:ext cx="1002048" cy="47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4B106049-D63B-4B33-8E63-B46C4325A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321" y="6200257"/>
            <a:ext cx="1349059" cy="476139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2D4DA7D5-1CF3-44BA-822B-9A750A26EC9C}"/>
              </a:ext>
            </a:extLst>
          </p:cNvPr>
          <p:cNvSpPr txBox="1"/>
          <p:nvPr/>
        </p:nvSpPr>
        <p:spPr>
          <a:xfrm>
            <a:off x="2363754" y="1861477"/>
            <a:ext cx="41806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i="1" dirty="0">
                <a:solidFill>
                  <a:schemeClr val="bg1"/>
                </a:solidFill>
                <a:latin typeface="Arial Narrow" panose="020B0606020202030204" pitchFamily="34" charset="0"/>
              </a:rPr>
              <a:t>”Osallistuin HHJ-kurssille toimitusjohtajan roolissa, sillä kaipasin lisää ajatuksia strategian kehittämiseen. Olin todella tyytyväinen koulutuskokoisuuteen. Kattava kokonaisuus hyvää hallintotapaa, omistamista ja strategiaa. Voin lämpimästi suositella </a:t>
            </a:r>
            <a:r>
              <a:rPr lang="fi-FI" sz="20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HHJ:tä</a:t>
            </a:r>
            <a:r>
              <a:rPr lang="fi-FI" sz="2000" i="1" dirty="0">
                <a:solidFill>
                  <a:schemeClr val="bg1"/>
                </a:solidFill>
                <a:latin typeface="Arial Narrow" panose="020B0606020202030204" pitchFamily="34" charset="0"/>
              </a:rPr>
              <a:t> kaikille liiketoiminnan johtamisesta ja hallitustyöstä kiinnostuneille.”</a:t>
            </a:r>
          </a:p>
        </p:txBody>
      </p:sp>
      <p:pic>
        <p:nvPicPr>
          <p:cNvPr id="15" name="Kuva 14" descr="Kuva, joka sisältää kohteen henkilö, seinä, sisä, mies&#10;&#10;Kuvaus luotu automaattisesti">
            <a:extLst>
              <a:ext uri="{FF2B5EF4-FFF2-40B4-BE49-F238E27FC236}">
                <a16:creationId xmlns:a16="http://schemas.microsoft.com/office/drawing/2014/main" id="{F2F9EA38-4793-4649-9209-0D6676A029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r="8079"/>
          <a:stretch/>
        </p:blipFill>
        <p:spPr>
          <a:xfrm>
            <a:off x="577085" y="2297893"/>
            <a:ext cx="1619180" cy="1673342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90632BE0-184F-4B89-A237-E5D4F6AD73EE}"/>
              </a:ext>
            </a:extLst>
          </p:cNvPr>
          <p:cNvSpPr txBox="1"/>
          <p:nvPr/>
        </p:nvSpPr>
        <p:spPr>
          <a:xfrm>
            <a:off x="518795" y="3994157"/>
            <a:ext cx="1844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Lasse Kurronen, CEO</a:t>
            </a:r>
          </a:p>
          <a:p>
            <a:r>
              <a:rPr lang="fi-FI" sz="1600" dirty="0" err="1">
                <a:solidFill>
                  <a:schemeClr val="bg1"/>
                </a:solidFill>
                <a:latin typeface="Arial Narrow" panose="020B0606020202030204" pitchFamily="34" charset="0"/>
              </a:rPr>
              <a:t>Laitex</a:t>
            </a:r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Oy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B5C88390-69B0-4DEF-9D9E-2A2A969CC4E4}"/>
              </a:ext>
            </a:extLst>
          </p:cNvPr>
          <p:cNvSpPr txBox="1"/>
          <p:nvPr/>
        </p:nvSpPr>
        <p:spPr>
          <a:xfrm>
            <a:off x="4865408" y="5607329"/>
            <a:ext cx="2148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Ilmoittaudu mukaan infoon</a:t>
            </a:r>
          </a:p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14.2.2022 mennessä:</a:t>
            </a:r>
          </a:p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ekarjala@kauppakamari.fi 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7C6539DF-B090-491C-896F-41491709F79E}"/>
              </a:ext>
            </a:extLst>
          </p:cNvPr>
          <p:cNvSpPr txBox="1"/>
          <p:nvPr/>
        </p:nvSpPr>
        <p:spPr>
          <a:xfrm>
            <a:off x="414637" y="286871"/>
            <a:ext cx="64553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100" dirty="0">
                <a:solidFill>
                  <a:schemeClr val="bg1"/>
                </a:solidFill>
                <a:latin typeface="Arial Narrow" panose="020B0606020202030204" pitchFamily="34" charset="0"/>
              </a:rPr>
              <a:t>Haluatko vahvistaa osaamistasi ja samalla kehittää yrityksesi hallitustyöskentelyä? Oletko kiinnostunut hallitusammattilaisen urasta? Hallituskurssi auttaa myös yrittäjiä ja yritysjohtajia hyödyntämään hallitustyöskentelyä entistä paremmin.  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55ADB86E-1EB5-4E7D-BE6D-8962DD9709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96C122A5-D8C7-4BF9-BA07-A1BAE2CC507C}"/>
              </a:ext>
            </a:extLst>
          </p:cNvPr>
          <p:cNvSpPr txBox="1"/>
          <p:nvPr/>
        </p:nvSpPr>
        <p:spPr>
          <a:xfrm>
            <a:off x="518796" y="4868666"/>
            <a:ext cx="4180602" cy="156966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10:00   Kurssin esittely</a:t>
            </a:r>
          </a:p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</a:t>
            </a:r>
            <a:r>
              <a:rPr lang="fi-FI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Mika Peltonen, Etelä-Karjalan kauppakamari</a:t>
            </a:r>
          </a:p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10:15   Kokemuksia kurssista</a:t>
            </a:r>
          </a:p>
          <a:p>
            <a:r>
              <a:rPr lang="fi-FI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             Lasse Kurronen, CEO </a:t>
            </a:r>
            <a:r>
              <a:rPr lang="fi-FI" sz="1600" i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Laitex</a:t>
            </a:r>
            <a:r>
              <a:rPr lang="fi-FI" sz="1600" i="1" dirty="0">
                <a:solidFill>
                  <a:schemeClr val="bg1"/>
                </a:solidFill>
                <a:latin typeface="Arial Narrow" panose="020B0606020202030204" pitchFamily="34" charset="0"/>
              </a:rPr>
              <a:t> Oy</a:t>
            </a:r>
          </a:p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10:30   Tulevat HHJ-kurssit ja HHJ-tutkinto</a:t>
            </a:r>
          </a:p>
          <a:p>
            <a:r>
              <a:rPr lang="fi-FI" sz="1600" dirty="0">
                <a:solidFill>
                  <a:schemeClr val="bg1"/>
                </a:solidFill>
                <a:latin typeface="Arial Narrow" panose="020B0606020202030204" pitchFamily="34" charset="0"/>
              </a:rPr>
              <a:t>10:45   Keskustelua ja kysymyksiä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EDD6E70-1137-41EA-A4BF-C9A41EED03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6556"/>
            <a:ext cx="12192000" cy="678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9000"/>
    </mc:Choice>
    <mc:Fallback xmlns="">
      <p:transition advTm="9000"/>
    </mc:Fallback>
  </mc:AlternateContent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252191DD81263488358775376B20B71" ma:contentTypeVersion="10" ma:contentTypeDescription="Luo uusi asiakirja." ma:contentTypeScope="" ma:versionID="0c193e5cec8e6b291ae599a454a1ada8">
  <xsd:schema xmlns:xsd="http://www.w3.org/2001/XMLSchema" xmlns:xs="http://www.w3.org/2001/XMLSchema" xmlns:p="http://schemas.microsoft.com/office/2006/metadata/properties" xmlns:ns2="1f408f7a-8571-4eda-9213-3be290f902a4" targetNamespace="http://schemas.microsoft.com/office/2006/metadata/properties" ma:root="true" ma:fieldsID="9ed33a5ab5d7dd376fd1b2827b648c05" ns2:_="">
    <xsd:import namespace="1f408f7a-8571-4eda-9213-3be290f902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408f7a-8571-4eda-9213-3be290f902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8653C-B53D-46A0-859B-0ECD436D866F}">
  <ds:schemaRefs>
    <ds:schemaRef ds:uri="1f408f7a-8571-4eda-9213-3be290f902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925E097-D1A5-4C2F-91FB-1E9BABC77A5D}">
  <ds:schemaRefs>
    <ds:schemaRef ds:uri="b979a0c7-99c2-4a81-a04d-19bc44b6770a"/>
    <ds:schemaRef ds:uri="ce40e5a8-bfa5-4b43-8355-d093fb298f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1507E3F-2732-4E90-8EF2-92AA776D5A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162</Words>
  <Application>Microsoft Office PowerPoint</Application>
  <PresentationFormat>Laajakuva</PresentationFormat>
  <Paragraphs>20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Myriad Pro</vt:lpstr>
      <vt:lpstr>Office-teema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Hyväksytty hallituksen jäsen (HHJ)</dc:title>
  <dc:creator>Juha Koski</dc:creator>
  <cp:lastModifiedBy>Mika Peltonen</cp:lastModifiedBy>
  <cp:revision>31</cp:revision>
  <cp:lastPrinted>2020-03-02T16:08:19Z</cp:lastPrinted>
  <dcterms:created xsi:type="dcterms:W3CDTF">2019-01-09T11:55:02Z</dcterms:created>
  <dcterms:modified xsi:type="dcterms:W3CDTF">2022-01-26T11:44:39Z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0x010100A252191DD81263488358775376B20B71</vt:lpwstr>
  </property>
  <property fmtid="{D5CDD505-2E9C-101B-9397-08002B2CF9AE}" pid="3" name="Order">
    <vt:r8>12100</vt:r8>
  </property>
</Properties>
</file>